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76"/>
  </p:notesMasterIdLst>
  <p:sldIdLst>
    <p:sldId id="256" r:id="rId2"/>
    <p:sldId id="773" r:id="rId3"/>
    <p:sldId id="774" r:id="rId4"/>
    <p:sldId id="775" r:id="rId5"/>
    <p:sldId id="776" r:id="rId6"/>
    <p:sldId id="777" r:id="rId7"/>
    <p:sldId id="778" r:id="rId8"/>
    <p:sldId id="2147472483" r:id="rId9"/>
    <p:sldId id="284" r:id="rId10"/>
    <p:sldId id="2147472487" r:id="rId11"/>
    <p:sldId id="2147472486" r:id="rId12"/>
    <p:sldId id="338" r:id="rId13"/>
    <p:sldId id="2147472484" r:id="rId14"/>
    <p:sldId id="344" r:id="rId15"/>
    <p:sldId id="339" r:id="rId16"/>
    <p:sldId id="340" r:id="rId17"/>
    <p:sldId id="754" r:id="rId18"/>
    <p:sldId id="287" r:id="rId19"/>
    <p:sldId id="341" r:id="rId20"/>
    <p:sldId id="289" r:id="rId21"/>
    <p:sldId id="755" r:id="rId22"/>
    <p:sldId id="291" r:id="rId23"/>
    <p:sldId id="342" r:id="rId24"/>
    <p:sldId id="2147472485" r:id="rId25"/>
    <p:sldId id="2147376786" r:id="rId26"/>
    <p:sldId id="292" r:id="rId27"/>
    <p:sldId id="756" r:id="rId28"/>
    <p:sldId id="293" r:id="rId29"/>
    <p:sldId id="294" r:id="rId30"/>
    <p:sldId id="757" r:id="rId31"/>
    <p:sldId id="295" r:id="rId32"/>
    <p:sldId id="296" r:id="rId33"/>
    <p:sldId id="370" r:id="rId34"/>
    <p:sldId id="336" r:id="rId35"/>
    <p:sldId id="759" r:id="rId36"/>
    <p:sldId id="760" r:id="rId37"/>
    <p:sldId id="2147472488" r:id="rId38"/>
    <p:sldId id="758" r:id="rId39"/>
    <p:sldId id="337" r:id="rId40"/>
    <p:sldId id="363" r:id="rId41"/>
    <p:sldId id="364" r:id="rId42"/>
    <p:sldId id="761" r:id="rId43"/>
    <p:sldId id="2147472517" r:id="rId44"/>
    <p:sldId id="297" r:id="rId45"/>
    <p:sldId id="762" r:id="rId46"/>
    <p:sldId id="2147472518" r:id="rId47"/>
    <p:sldId id="298" r:id="rId48"/>
    <p:sldId id="763" r:id="rId49"/>
    <p:sldId id="2147472519" r:id="rId50"/>
    <p:sldId id="299" r:id="rId51"/>
    <p:sldId id="764" r:id="rId52"/>
    <p:sldId id="300" r:id="rId53"/>
    <p:sldId id="301" r:id="rId54"/>
    <p:sldId id="408" r:id="rId55"/>
    <p:sldId id="2147472527" r:id="rId56"/>
    <p:sldId id="304" r:id="rId57"/>
    <p:sldId id="765" r:id="rId58"/>
    <p:sldId id="2147472520" r:id="rId59"/>
    <p:sldId id="2147472521" r:id="rId60"/>
    <p:sldId id="2147472525" r:id="rId61"/>
    <p:sldId id="2147472526" r:id="rId62"/>
    <p:sldId id="2147472524" r:id="rId63"/>
    <p:sldId id="2147472528" r:id="rId64"/>
    <p:sldId id="527" r:id="rId65"/>
    <p:sldId id="2147472529" r:id="rId66"/>
    <p:sldId id="568" r:id="rId67"/>
    <p:sldId id="571" r:id="rId68"/>
    <p:sldId id="2147472533" r:id="rId69"/>
    <p:sldId id="2147472534" r:id="rId70"/>
    <p:sldId id="574" r:id="rId71"/>
    <p:sldId id="2147472535" r:id="rId72"/>
    <p:sldId id="2147472530" r:id="rId73"/>
    <p:sldId id="2147472531" r:id="rId74"/>
    <p:sldId id="2147472536" r:id="rId75"/>
    <p:sldId id="771" r:id="rId76"/>
    <p:sldId id="2147472532" r:id="rId77"/>
    <p:sldId id="2147472537" r:id="rId78"/>
    <p:sldId id="2147472561" r:id="rId79"/>
    <p:sldId id="750" r:id="rId80"/>
    <p:sldId id="588" r:id="rId81"/>
    <p:sldId id="589" r:id="rId82"/>
    <p:sldId id="590" r:id="rId83"/>
    <p:sldId id="591" r:id="rId84"/>
    <p:sldId id="592" r:id="rId85"/>
    <p:sldId id="593" r:id="rId86"/>
    <p:sldId id="594" r:id="rId87"/>
    <p:sldId id="595" r:id="rId88"/>
    <p:sldId id="596" r:id="rId89"/>
    <p:sldId id="597" r:id="rId90"/>
    <p:sldId id="598" r:id="rId91"/>
    <p:sldId id="599" r:id="rId92"/>
    <p:sldId id="600" r:id="rId93"/>
    <p:sldId id="601" r:id="rId94"/>
    <p:sldId id="602" r:id="rId95"/>
    <p:sldId id="603" r:id="rId96"/>
    <p:sldId id="260" r:id="rId97"/>
    <p:sldId id="536" r:id="rId98"/>
    <p:sldId id="2147472540" r:id="rId99"/>
    <p:sldId id="2147472539" r:id="rId100"/>
    <p:sldId id="282" r:id="rId101"/>
    <p:sldId id="283" r:id="rId102"/>
    <p:sldId id="2147472541" r:id="rId103"/>
    <p:sldId id="285" r:id="rId104"/>
    <p:sldId id="847" r:id="rId105"/>
    <p:sldId id="868" r:id="rId106"/>
    <p:sldId id="2147472562" r:id="rId107"/>
    <p:sldId id="2147472538" r:id="rId108"/>
    <p:sldId id="631" r:id="rId109"/>
    <p:sldId id="632" r:id="rId110"/>
    <p:sldId id="645" r:id="rId111"/>
    <p:sldId id="646" r:id="rId112"/>
    <p:sldId id="647" r:id="rId113"/>
    <p:sldId id="648" r:id="rId114"/>
    <p:sldId id="772" r:id="rId115"/>
    <p:sldId id="2147472542" r:id="rId116"/>
    <p:sldId id="510" r:id="rId117"/>
    <p:sldId id="495" r:id="rId118"/>
    <p:sldId id="511" r:id="rId119"/>
    <p:sldId id="512" r:id="rId120"/>
    <p:sldId id="513" r:id="rId121"/>
    <p:sldId id="514" r:id="rId122"/>
    <p:sldId id="515" r:id="rId123"/>
    <p:sldId id="516" r:id="rId124"/>
    <p:sldId id="517" r:id="rId125"/>
    <p:sldId id="518" r:id="rId126"/>
    <p:sldId id="519" r:id="rId127"/>
    <p:sldId id="520" r:id="rId128"/>
    <p:sldId id="521" r:id="rId129"/>
    <p:sldId id="522" r:id="rId130"/>
    <p:sldId id="523" r:id="rId131"/>
    <p:sldId id="524" r:id="rId132"/>
    <p:sldId id="2147472564" r:id="rId133"/>
    <p:sldId id="525" r:id="rId134"/>
    <p:sldId id="2147472563" r:id="rId135"/>
    <p:sldId id="2147472543" r:id="rId136"/>
    <p:sldId id="827" r:id="rId137"/>
    <p:sldId id="2147472473" r:id="rId138"/>
    <p:sldId id="2147472474" r:id="rId139"/>
    <p:sldId id="2147472477" r:id="rId140"/>
    <p:sldId id="2147472478" r:id="rId141"/>
    <p:sldId id="2147376753" r:id="rId142"/>
    <p:sldId id="2147376755" r:id="rId143"/>
    <p:sldId id="2147376756" r:id="rId144"/>
    <p:sldId id="2147376757" r:id="rId145"/>
    <p:sldId id="2147376758" r:id="rId146"/>
    <p:sldId id="2147472553" r:id="rId147"/>
    <p:sldId id="2147376752" r:id="rId148"/>
    <p:sldId id="2147472554" r:id="rId149"/>
    <p:sldId id="2147376761" r:id="rId150"/>
    <p:sldId id="2147376762" r:id="rId151"/>
    <p:sldId id="2147376763" r:id="rId152"/>
    <p:sldId id="2147472555" r:id="rId153"/>
    <p:sldId id="2147376860" r:id="rId154"/>
    <p:sldId id="2147376784" r:id="rId155"/>
    <p:sldId id="2147472556" r:id="rId156"/>
    <p:sldId id="2147376787" r:id="rId157"/>
    <p:sldId id="2147376766" r:id="rId158"/>
    <p:sldId id="2147376788" r:id="rId159"/>
    <p:sldId id="2147376789" r:id="rId160"/>
    <p:sldId id="2147472557" r:id="rId161"/>
    <p:sldId id="2147472475" r:id="rId162"/>
    <p:sldId id="2147472476" r:id="rId163"/>
    <p:sldId id="2147472559" r:id="rId164"/>
    <p:sldId id="2147472544" r:id="rId165"/>
    <p:sldId id="2147472558" r:id="rId166"/>
    <p:sldId id="2147472546" r:id="rId167"/>
    <p:sldId id="2147472547" r:id="rId168"/>
    <p:sldId id="2147472548" r:id="rId169"/>
    <p:sldId id="2147472549" r:id="rId170"/>
    <p:sldId id="2147472560" r:id="rId171"/>
    <p:sldId id="2147472550" r:id="rId172"/>
    <p:sldId id="2147472552" r:id="rId173"/>
    <p:sldId id="2147472551" r:id="rId174"/>
    <p:sldId id="269" r:id="rId175"/>
  </p:sldIdLst>
  <p:sldSz cx="9144000" cy="5143500" type="screen16x9"/>
  <p:notesSz cx="6858000" cy="9144000"/>
  <p:embeddedFontLst>
    <p:embeddedFont>
      <p:font typeface="Calibri" panose="020F0502020204030204" pitchFamily="34" charset="0"/>
      <p:regular r:id="rId177"/>
      <p:bold r:id="rId178"/>
      <p:italic r:id="rId179"/>
      <p:boldItalic r:id="rId180"/>
    </p:embeddedFont>
    <p:embeddedFont>
      <p:font typeface="Cambria" panose="02040503050406030204" pitchFamily="18" charset="0"/>
      <p:regular r:id="rId181"/>
      <p:bold r:id="rId182"/>
      <p:italic r:id="rId183"/>
      <p:boldItalic r:id="rId184"/>
    </p:embeddedFont>
    <p:embeddedFont>
      <p:font typeface="Georgia" panose="02040502050405020303" pitchFamily="18" charset="0"/>
      <p:regular r:id="rId185"/>
      <p:bold r:id="rId186"/>
      <p:italic r:id="rId187"/>
      <p:boldItalic r:id="rId188"/>
    </p:embeddedFont>
    <p:embeddedFont>
      <p:font typeface="Georgia Pro Light" panose="02040302050405020303" pitchFamily="18" charset="0"/>
      <p:regular r:id="rId189"/>
      <p:italic r:id="rId190"/>
    </p:embeddedFont>
    <p:embeddedFont>
      <p:font typeface="Helvetica Neue" panose="020B0604020202020204" charset="0"/>
      <p:regular r:id="rId191"/>
      <p:bold r:id="rId192"/>
      <p:italic r:id="rId193"/>
      <p:boldItalic r:id="rId194"/>
    </p:embeddedFont>
    <p:embeddedFont>
      <p:font typeface="Helvetica Neue Light" panose="020B0604020202020204" charset="0"/>
      <p:regular r:id="rId195"/>
      <p:bold r:id="rId196"/>
      <p:italic r:id="rId197"/>
      <p:boldItalic r:id="rId198"/>
    </p:embeddedFont>
    <p:embeddedFont>
      <p:font typeface="Montserrat" panose="00000500000000000000" pitchFamily="2" charset="0"/>
      <p:regular r:id="rId199"/>
      <p:bold r:id="rId200"/>
      <p:italic r:id="rId201"/>
      <p:boldItalic r:id="rId202"/>
    </p:embeddedFont>
    <p:embeddedFont>
      <p:font typeface="Montserrat Medium" panose="00000600000000000000" pitchFamily="2" charset="0"/>
      <p:regular r:id="rId203"/>
      <p:bold r:id="rId204"/>
      <p:italic r:id="rId205"/>
      <p:boldItalic r:id="rId206"/>
    </p:embeddedFont>
    <p:embeddedFont>
      <p:font typeface="Trebuchet MS" panose="020B0603020202020204" pitchFamily="34" charset="0"/>
      <p:regular r:id="rId207"/>
      <p:bold r:id="rId208"/>
      <p:italic r:id="rId209"/>
      <p:boldItalic r:id="rId2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6" autoAdjust="0"/>
    <p:restoredTop sz="69888" autoAdjust="0"/>
  </p:normalViewPr>
  <p:slideViewPr>
    <p:cSldViewPr snapToGrid="0">
      <p:cViewPr varScale="1">
        <p:scale>
          <a:sx n="108" d="100"/>
          <a:sy n="108" d="100"/>
        </p:scale>
        <p:origin x="184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5.fntdata"/><Relationship Id="rId205" Type="http://schemas.openxmlformats.org/officeDocument/2006/relationships/font" Target="fonts/font2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16.fntdata"/><Relationship Id="rId206" Type="http://schemas.openxmlformats.org/officeDocument/2006/relationships/font" Target="fonts/font3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17.fntdata"/><Relationship Id="rId207" Type="http://schemas.openxmlformats.org/officeDocument/2006/relationships/font" Target="fonts/font31.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font" Target="fonts/font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8.fntdata"/><Relationship Id="rId208" Type="http://schemas.openxmlformats.org/officeDocument/2006/relationships/font" Target="fonts/font3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8.fntdata"/><Relationship Id="rId189" Type="http://schemas.openxmlformats.org/officeDocument/2006/relationships/font" Target="fonts/font13.fntdata"/><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font" Target="fonts/font3.fntdata"/><Relationship Id="rId195" Type="http://schemas.openxmlformats.org/officeDocument/2006/relationships/font" Target="fonts/font19.fntdata"/><Relationship Id="rId209" Type="http://schemas.openxmlformats.org/officeDocument/2006/relationships/font" Target="fonts/font33.fntdata"/><Relationship Id="rId190" Type="http://schemas.openxmlformats.org/officeDocument/2006/relationships/font" Target="fonts/font14.fntdata"/><Relationship Id="rId204" Type="http://schemas.openxmlformats.org/officeDocument/2006/relationships/font" Target="fonts/font2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4.fntdata"/><Relationship Id="rId210" Type="http://schemas.openxmlformats.org/officeDocument/2006/relationships/font" Target="fonts/font34.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20.fntdata"/><Relationship Id="rId200" Type="http://schemas.openxmlformats.org/officeDocument/2006/relationships/font" Target="fonts/font2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0.fntdata"/><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97" Type="http://schemas.openxmlformats.org/officeDocument/2006/relationships/font" Target="fonts/font21.fntdata"/><Relationship Id="rId201" Type="http://schemas.openxmlformats.org/officeDocument/2006/relationships/font" Target="fonts/font2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1.fntdata"/><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fntdata"/><Relationship Id="rId198" Type="http://schemas.openxmlformats.org/officeDocument/2006/relationships/font" Target="fonts/font22.fntdata"/><Relationship Id="rId202" Type="http://schemas.openxmlformats.org/officeDocument/2006/relationships/font" Target="fonts/font26.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2.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23.fntdata"/><Relationship Id="rId203" Type="http://schemas.openxmlformats.org/officeDocument/2006/relationships/font" Target="fonts/font27.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3094181"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Ingestion</a:t>
          </a:r>
        </a:p>
      </dsp:txBody>
      <dsp:txXfrm>
        <a:off x="3094181" y="73155"/>
        <a:ext cx="1178968" cy="1178968"/>
      </dsp:txXfrm>
    </dsp:sp>
    <dsp:sp modelId="{DF28BF72-595E-4188-8F28-5F9A8C37A66A}">
      <dsp:nvSpPr>
        <dsp:cNvPr id="0" name=""/>
        <dsp:cNvSpPr/>
      </dsp:nvSpPr>
      <dsp:spPr>
        <a:xfrm>
          <a:off x="1018323" y="-986"/>
          <a:ext cx="3328967" cy="3328967"/>
        </a:xfrm>
        <a:prstGeom prst="circularArrow">
          <a:avLst>
            <a:gd name="adj1" fmla="val 6906"/>
            <a:gd name="adj2" fmla="val 465665"/>
            <a:gd name="adj3" fmla="val 548096"/>
            <a:gd name="adj4" fmla="val 205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3094181"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Scrubbing &amp; Normalization</a:t>
          </a:r>
        </a:p>
      </dsp:txBody>
      <dsp:txXfrm>
        <a:off x="3094181" y="2074871"/>
        <a:ext cx="1178968" cy="1178968"/>
      </dsp:txXfrm>
    </dsp:sp>
    <dsp:sp modelId="{B3BC46B8-53BD-4B3E-883B-222A3541728C}">
      <dsp:nvSpPr>
        <dsp:cNvPr id="0" name=""/>
        <dsp:cNvSpPr/>
      </dsp:nvSpPr>
      <dsp:spPr>
        <a:xfrm>
          <a:off x="1018323" y="-986"/>
          <a:ext cx="3328967" cy="3328967"/>
        </a:xfrm>
        <a:prstGeom prst="circularArrow">
          <a:avLst>
            <a:gd name="adj1" fmla="val 6906"/>
            <a:gd name="adj2" fmla="val 465665"/>
            <a:gd name="adj3" fmla="val 5948096"/>
            <a:gd name="adj4" fmla="val 43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092465"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Aggregation</a:t>
          </a:r>
        </a:p>
      </dsp:txBody>
      <dsp:txXfrm>
        <a:off x="1092465" y="2074871"/>
        <a:ext cx="1178968" cy="1178968"/>
      </dsp:txXfrm>
    </dsp:sp>
    <dsp:sp modelId="{6300AB20-A385-42CC-A07C-2B4C4BFF29EC}">
      <dsp:nvSpPr>
        <dsp:cNvPr id="0" name=""/>
        <dsp:cNvSpPr/>
      </dsp:nvSpPr>
      <dsp:spPr>
        <a:xfrm>
          <a:off x="1018323" y="-986"/>
          <a:ext cx="3328967" cy="3328967"/>
        </a:xfrm>
        <a:prstGeom prst="circularArrow">
          <a:avLst>
            <a:gd name="adj1" fmla="val 6906"/>
            <a:gd name="adj2" fmla="val 465665"/>
            <a:gd name="adj3" fmla="val 11348096"/>
            <a:gd name="adj4" fmla="val 97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092465"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Analysis &amp; Intelligence Gathering</a:t>
          </a:r>
        </a:p>
      </dsp:txBody>
      <dsp:txXfrm>
        <a:off x="1092465" y="73155"/>
        <a:ext cx="1178968" cy="1178968"/>
      </dsp:txXfrm>
    </dsp:sp>
    <dsp:sp modelId="{23A328E4-D57F-4E8A-9819-2BDBDADB06FC}">
      <dsp:nvSpPr>
        <dsp:cNvPr id="0" name=""/>
        <dsp:cNvSpPr/>
      </dsp:nvSpPr>
      <dsp:spPr>
        <a:xfrm>
          <a:off x="1018323" y="-986"/>
          <a:ext cx="3328967" cy="3328967"/>
        </a:xfrm>
        <a:prstGeom prst="circularArrow">
          <a:avLst>
            <a:gd name="adj1" fmla="val 6906"/>
            <a:gd name="adj2" fmla="val 465665"/>
            <a:gd name="adj3" fmla="val 16748096"/>
            <a:gd name="adj4" fmla="val 151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Problems should be the exception, not the rule. Otherwise, you must question the design of the system.</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6820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A company’s data and the intelligence it can derive from that data toward identifying and enabling business innovation is the competitive differentiator</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09331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GDPR = General Data Protection Regulation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Think about all of the news stories you come across where it has been reported that a company failed to protect its customer’s data – what is your attitude toward that company when a breach occurs?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1157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75085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 e.g., if your company provides an API, subscriptions via API key and throttling can be used to help manage</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Will discuss further during topic on Cybersecurity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3080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53367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Use https://docs.aws.amazon.com/AmazonCloudWatch/latest/monitoring/CloudWatch-tutorials.html (for AWS)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77362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not wasting time planning migration for an application that is targeted for retirement by the organization)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Talk about recent effort with large, national insurance provider – walk through process flow utilized to plan and assess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83249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Assume you’re assisting a client that is considering modernizing an on-premise banking application to the Cloud. Currently, the banking application consists of a set of modules integrated together into one large web application that runs as a single process on servers in the data center. It interfaces with tables in a database to store and utilize customer information and transaction information (debits/credits). Because of the size and complexity of the application, the company only deploys updates 3 times a year - to be considered for the update window, a development team must have all changes unit and integration tested by a freeze date.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Do you notice any potential issues with this design or application management strategy? Use as a way to drive a discussion with students about opportunities for moving from current state to a Cloud native approach.</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40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0546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28088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7911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27453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3036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1178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6258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17062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0335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28159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2326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2441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54498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16252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on-premise mainframe)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10852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429724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What does the business get for the investment? Student discussion.</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282431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912941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803115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Quick review of some of the concepts already discussed in the context of the KCG scenario</a:t>
            </a:r>
          </a:p>
        </p:txBody>
      </p:sp>
    </p:spTree>
    <p:extLst>
      <p:ext uri="{BB962C8B-B14F-4D97-AF65-F5344CB8AC3E}">
        <p14:creationId xmlns:p14="http://schemas.microsoft.com/office/powerpoint/2010/main" val="189636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Client systems/other locations interacting with the apps in the data center over a corporate network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91820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25024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713682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7000327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78646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048013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605175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Speak high-level to the chart – material we’ve covered before. More for reference.</a:t>
            </a:r>
          </a:p>
        </p:txBody>
      </p:sp>
      <p:sp>
        <p:nvSpPr>
          <p:cNvPr id="4" name="Slide Number Placeholder 3"/>
          <p:cNvSpPr>
            <a:spLocks noGrp="1"/>
          </p:cNvSpPr>
          <p:nvPr>
            <p:ph type="sldNum" sz="quarter" idx="5"/>
          </p:nvPr>
        </p:nvSpPr>
        <p:spPr/>
        <p:txBody>
          <a:bodyPr/>
          <a:lstStyle/>
          <a:p>
            <a:fld id="{702E3605-071B-4219-9C63-C56A9ECEC3AB}" type="slidenum">
              <a:rPr lang="en-US" smtClean="0"/>
              <a:t>153</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89434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563726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19128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what each aspect of semantic versioning means:</a:t>
            </a:r>
          </a:p>
          <a:p>
            <a:pPr marL="152400" indent="0">
              <a:buNone/>
            </a:pPr>
            <a:endParaRPr lang="en-US" dirty="0"/>
          </a:p>
          <a:p>
            <a:r>
              <a:rPr lang="en-US" dirty="0"/>
              <a:t>Patch – bug fixes</a:t>
            </a:r>
          </a:p>
          <a:p>
            <a:r>
              <a:rPr lang="en-US" dirty="0"/>
              <a:t>Minor – enhancements but expected to remain backwards compatible</a:t>
            </a:r>
          </a:p>
          <a:p>
            <a:r>
              <a:rPr lang="en-US" dirty="0"/>
              <a:t>Major – likely breaking change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0329689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7734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647876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0472502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Deployment and validation is SLOW</a:t>
            </a:r>
          </a:p>
          <a:p>
            <a:pPr marL="152400" indent="0">
              <a:buNone/>
            </a:pPr>
            <a:endParaRPr lang="en-US" dirty="0"/>
          </a:p>
          <a:p>
            <a:pPr marL="152400" indent="0">
              <a:buNone/>
            </a:pPr>
            <a:r>
              <a:rPr lang="en-US" dirty="0"/>
              <a:t>Quality confirmed in isolated environment but unable to validate in Production-like environment</a:t>
            </a:r>
          </a:p>
          <a:p>
            <a:pPr marL="152400" indent="0">
              <a:buNone/>
            </a:pPr>
            <a:endParaRPr lang="en-US" dirty="0"/>
          </a:p>
          <a:p>
            <a:pPr marL="152400" indent="0">
              <a:buNone/>
            </a:pPr>
            <a:r>
              <a:rPr lang="en-US" dirty="0"/>
              <a:t>Can’t get the information needed live to troubleshoot and fix</a:t>
            </a:r>
          </a:p>
          <a:p>
            <a:pPr marL="152400" indent="0">
              <a:buNone/>
            </a:pPr>
            <a:endParaRPr lang="en-US" dirty="0"/>
          </a:p>
          <a:p>
            <a:pPr marL="152400" indent="0">
              <a:buNone/>
            </a:pPr>
            <a:r>
              <a:rPr lang="en-US" dirty="0"/>
              <a:t>Can’t respond quickly enough to isolate issues</a:t>
            </a:r>
          </a:p>
          <a:p>
            <a:pPr marL="152400" indent="0">
              <a:buNone/>
            </a:pPr>
            <a:endParaRPr lang="en-US" dirty="0"/>
          </a:p>
          <a:p>
            <a:pPr marL="152400" indent="0">
              <a:buNone/>
            </a:pPr>
            <a:r>
              <a:rPr lang="en-US" dirty="0"/>
              <a:t>Forced to test and troubleshoot live in Production – damage is already done!!!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1763901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Continuous Integration – Sounds like KCG did a relatively decent job of testing but automation helps verify quality at scale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0835843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764249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187386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https://docs.aws.amazon.com/codebuild/latest/userguide/sample-docker-custom-image.html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98558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85016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27714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https://docs.aws.amazon.com/codepipeline/latest/userguide/tutorials-four-stage-pipeline.html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02104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893203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8024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6955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514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27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614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432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6095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0560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425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131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9400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106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740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91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Some combination of any (or all) of </a:t>
            </a:r>
            <a:r>
              <a:rPr lang="en-US"/>
              <a:t>the three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0672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91787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708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B</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44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5544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7451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101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We touched on this briefly in week 02 – this week, we’re going to dig in further</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0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009771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9572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6496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1042007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753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104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2377770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83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7716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5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1997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This is largely a review slide from week 02</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245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Different containers-based demo</a:t>
            </a:r>
          </a:p>
          <a:p>
            <a:pPr marL="158750" lvl="0" indent="0" algn="l" rtl="0">
              <a:lnSpc>
                <a:spcPct val="100000"/>
              </a:lnSpc>
              <a:spcBef>
                <a:spcPts val="0"/>
              </a:spcBef>
              <a:spcAft>
                <a:spcPts val="0"/>
              </a:spcAft>
              <a:buSzPts val="110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559774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364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2284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00869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9778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7221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A</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41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Readily available on all major Cloud platforms (AWS, Azure, GCP)</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Relatively easy to configure (though not necessarily easy to integrate)</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Can take advantage of Cloud scale – only paying for what we need when we need it</a:t>
            </a:r>
          </a:p>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053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63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726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398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9676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04001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75028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8492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55336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7122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1074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917627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 Drill down into a few of the interesting ones.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2533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28828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14307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Relate these slides to Cloud technologies and Cloud enablement</a:t>
            </a:r>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98408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04692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Medical info, autonomous vehicles, streaming data may be less tolerant of latency issues</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4538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1844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example, streaming applications – multiple, related pieces of the stream can be gathered at the Edge and processed as a complete unit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02306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6966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54393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Temperature/humidity is temp/humidity – regardless of the device and how the device communicates 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96802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4410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1368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6213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66772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33628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7646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14349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85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9019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158e6e1f5a_0_122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158e6e1f5a_0_122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96</a:t>
            </a:fld>
            <a:endParaRPr/>
          </a:p>
        </p:txBody>
      </p:sp>
      <p:sp>
        <p:nvSpPr>
          <p:cNvPr id="1093" name="Google Shape;1093;g1158e6e1f5a_0_122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7121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Capital Group – mission is people-driven investing (</a:t>
            </a:r>
            <a:r>
              <a:rPr lang="en-US" dirty="0" err="1"/>
              <a:t>robo</a:t>
            </a:r>
            <a:r>
              <a:rPr lang="en-US" dirty="0"/>
              <a:t>-investing not on the </a:t>
            </a:r>
            <a:r>
              <a:rPr lang="en-US" dirty="0" err="1"/>
              <a:t>Northstar</a:t>
            </a:r>
            <a:r>
              <a:rPr lang="en-US" dirty="0"/>
              <a:t>) based on research and using technology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26034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Responsible AI – link to some of the internal documents at Capital Group (follow on review materials)</a:t>
            </a:r>
            <a:endParaRPr dirty="0"/>
          </a:p>
        </p:txBody>
      </p:sp>
    </p:spTree>
    <p:extLst>
      <p:ext uri="{BB962C8B-B14F-4D97-AF65-F5344CB8AC3E}">
        <p14:creationId xmlns:p14="http://schemas.microsoft.com/office/powerpoint/2010/main" val="31642540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158e6e1f5a_0_151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158e6e1f5a_0_1513: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100</a:t>
            </a:fld>
            <a:endParaRPr/>
          </a:p>
        </p:txBody>
      </p:sp>
      <p:sp>
        <p:nvSpPr>
          <p:cNvPr id="1409" name="Google Shape;1409;g1158e6e1f5a_0_1513: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58e6e1f5a_0_153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58e6e1f5a_0_153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101</a:t>
            </a:fld>
            <a:endParaRPr/>
          </a:p>
        </p:txBody>
      </p:sp>
      <p:sp>
        <p:nvSpPr>
          <p:cNvPr id="1434" name="Google Shape;1434;g1158e6e1f5a_0_153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158e6e1f5a_0_157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158e6e1f5a_0_157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102</a:t>
            </a:fld>
            <a:endParaRPr/>
          </a:p>
        </p:txBody>
      </p:sp>
      <p:sp>
        <p:nvSpPr>
          <p:cNvPr id="1475" name="Google Shape;1475;g1158e6e1f5a_0_157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1158e6e1f5a_0_160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1158e6e1f5a_0_160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103</a:t>
            </a:fld>
            <a:endParaRPr/>
          </a:p>
        </p:txBody>
      </p:sp>
      <p:sp>
        <p:nvSpPr>
          <p:cNvPr id="1508" name="Google Shape;1508;g1158e6e1f5a_0_160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https://app.pluralsight.com/labs/detail/d62b4745-b08d-4989-9b5e-5907d9a28561/toc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67701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https://aws.amazon.com/getting-started/hands-on/sentiment-analysis-amazon-aurora-ml-integration/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492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3998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8.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9.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6.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1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4.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6.xml"/><Relationship Id="rId1" Type="http://schemas.openxmlformats.org/officeDocument/2006/relationships/slideLayout" Target="../slideLayouts/slideLayout6.xml"/><Relationship Id="rId5" Type="http://schemas.openxmlformats.org/officeDocument/2006/relationships/image" Target="../media/image107.jpg"/><Relationship Id="rId4" Type="http://schemas.openxmlformats.org/officeDocument/2006/relationships/image" Target="../media/image106.svg"/></Relationships>
</file>

<file path=ppt/slides/_rels/slide13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22.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125.sv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5" Type="http://schemas.openxmlformats.org/officeDocument/2006/relationships/image" Target="../media/image129.svg"/><Relationship Id="rId2" Type="http://schemas.openxmlformats.org/officeDocument/2006/relationships/notesSlide" Target="../notesSlides/notesSlide127.xml"/><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24" Type="http://schemas.openxmlformats.org/officeDocument/2006/relationships/image" Target="../media/image128.png"/><Relationship Id="rId5" Type="http://schemas.openxmlformats.org/officeDocument/2006/relationships/image" Target="../media/image109.svg"/><Relationship Id="rId15" Type="http://schemas.openxmlformats.org/officeDocument/2006/relationships/image" Target="../media/image119.svg"/><Relationship Id="rId23" Type="http://schemas.openxmlformats.org/officeDocument/2006/relationships/image" Target="../media/image127.sv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 Id="rId22" Type="http://schemas.openxmlformats.org/officeDocument/2006/relationships/image" Target="../media/image126.png"/></Relationships>
</file>

<file path=ppt/slides/_rels/slide1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8.xml"/><Relationship Id="rId1" Type="http://schemas.openxmlformats.org/officeDocument/2006/relationships/slideLayout" Target="../slideLayouts/slideLayout6.xml"/><Relationship Id="rId4" Type="http://schemas.openxmlformats.org/officeDocument/2006/relationships/image" Target="../media/image131.sv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6.xml"/><Relationship Id="rId5" Type="http://schemas.openxmlformats.org/officeDocument/2006/relationships/image" Target="../media/image135.svg"/><Relationship Id="rId4" Type="http://schemas.openxmlformats.org/officeDocument/2006/relationships/image" Target="../media/image134.png"/></Relationships>
</file>

<file path=ppt/slides/_rels/slide1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 Id="rId4" Type="http://schemas.openxmlformats.org/officeDocument/2006/relationships/image" Target="../media/image138.svg"/></Relationships>
</file>

<file path=ppt/slides/_rels/slide1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2.xml"/><Relationship Id="rId1" Type="http://schemas.openxmlformats.org/officeDocument/2006/relationships/slideLayout" Target="../slideLayouts/slideLayout6.xml"/><Relationship Id="rId5" Type="http://schemas.openxmlformats.org/officeDocument/2006/relationships/image" Target="../media/image140.svg"/><Relationship Id="rId4" Type="http://schemas.openxmlformats.org/officeDocument/2006/relationships/image" Target="../media/image139.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60.xml.rels><?xml version="1.0" encoding="UTF-8" standalone="yes"?>
<Relationships xmlns="http://schemas.openxmlformats.org/package/2006/relationships"><Relationship Id="rId3" Type="http://schemas.openxmlformats.org/officeDocument/2006/relationships/hyperlink" Target="https://dougseven.com/2014/04/17/knightmare-a-devops-cautionary-tale/" TargetMode="External"/><Relationship Id="rId2" Type="http://schemas.openxmlformats.org/officeDocument/2006/relationships/notesSlide" Target="../notesSlides/notesSlide143.xml"/><Relationship Id="rId1" Type="http://schemas.openxmlformats.org/officeDocument/2006/relationships/slideLayout" Target="../slideLayouts/slideLayout19.xml"/></Relationships>
</file>

<file path=ppt/slides/_rels/slide1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4.xml"/><Relationship Id="rId1" Type="http://schemas.openxmlformats.org/officeDocument/2006/relationships/slideLayout" Target="../slideLayouts/slideLayout6.xml"/><Relationship Id="rId4" Type="http://schemas.openxmlformats.org/officeDocument/2006/relationships/image" Target="../media/image143.sv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hyperlink" Target="https://docs.aws.amazon.com/codebuild/latest/userguide/getting-started.html" TargetMode="External"/><Relationship Id="rId2" Type="http://schemas.openxmlformats.org/officeDocument/2006/relationships/notesSlide" Target="../notesSlides/notesSlide146.xml"/><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3" Type="http://schemas.openxmlformats.org/officeDocument/2006/relationships/hyperlink" Target="https://docs.aws.amazon.com/codebuild/latest/userguide/sample-build-badges.html" TargetMode="External"/><Relationship Id="rId2" Type="http://schemas.openxmlformats.org/officeDocument/2006/relationships/notesSlide" Target="../notesSlides/notesSlide147.xml"/><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8.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hyperlink" Target="https://docs.aws.amazon.com/codepipeline/latest/userguide/tutorials-simple-s3.html" TargetMode="External"/><Relationship Id="rId2" Type="http://schemas.openxmlformats.org/officeDocument/2006/relationships/notesSlide" Target="../notesSlides/notesSlide149.xml"/><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0.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73.xml.rels><?xml version="1.0" encoding="UTF-8" standalone="yes"?>
<Relationships xmlns="http://schemas.openxmlformats.org/package/2006/relationships"><Relationship Id="rId3" Type="http://schemas.openxmlformats.org/officeDocument/2006/relationships/hyperlink" Target="https://docs.aws.amazon.com/codepipeline/latest/userguide/tutorials-cloudformation.html" TargetMode="External"/><Relationship Id="rId2" Type="http://schemas.openxmlformats.org/officeDocument/2006/relationships/notesSlide" Target="../notesSlides/notesSlide151.xml"/><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8.png"/><Relationship Id="rId2" Type="http://schemas.openxmlformats.org/officeDocument/2006/relationships/notesSlide" Target="../notesSlides/notesSlide15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4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0.jp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mashable.com/article/pregnancy-test-doom/"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25.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hyperlink" Target="https://www.linkedin.com/pulse/20140730172610-9679881-pizza-as-a-service/"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51.jpe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55.sv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7.svg"/></Relationships>
</file>

<file path=ppt/slides/_rels/slide6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hyperlink" Target="https://www.edureka.co/blog/ec2-aws-tutorial-elastic-compute-cloud/" TargetMode="External"/><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hyperlink" Target="https://docs.aws.amazon.com/lambda/latest/dg/services-apigateway-tutorial.html" TargetMode="External"/><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hyperlink" Target="https://docs.aws.amazon.com/AmazonS3/latest/userguide/HostingWebsiteOnS3Setup.html" TargetMode="External"/><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hyperlink" Target="https://docs.aws.amazon.com/AmazonRDS/latest/UserGuide/TUT_WebAppWithRDS.html" TargetMode="External"/><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sv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9.svg"/></Relationships>
</file>

<file path=ppt/slides/_rels/slide77.xml.rels><?xml version="1.0" encoding="UTF-8" standalone="yes"?>
<Relationships xmlns="http://schemas.openxmlformats.org/package/2006/relationships"><Relationship Id="rId3" Type="http://schemas.openxmlformats.org/officeDocument/2006/relationships/hyperlink" Target="https://www.beabetterdev.com/2020/12/06/aws-cloudformation-tutorial/" TargetMode="External"/><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hyperlink" Target="https://en.wikipedia.org/wiki/Turing_test"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businessinsider.com/shane-wighton-robotic-basketball-hoop-cant-miss-2020-5" TargetMode="External"/><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hyperlink" Target="https://www.schwab.com/automated-investing/what-is-a-robo-advisor" TargetMode="External"/><Relationship Id="rId4" Type="http://schemas.openxmlformats.org/officeDocument/2006/relationships/hyperlink" Target="https://breakingdefense.com/2020/08/ai-slays-top-f-16-pilot-in-darpa-dogfight-simulation/"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EIC EDGE – Week 3</a:t>
            </a:r>
            <a:br>
              <a:rPr lang="en-US" sz="4500" dirty="0"/>
            </a:br>
            <a:r>
              <a:rPr lang="en-US" sz="2800" dirty="0"/>
              <a:t>CI/CD and the Cloud</a:t>
            </a:r>
            <a:endParaRPr sz="4500" dirty="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Hosting Applications in the Cloud</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1471446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1158e6e1f5a_0_1513"/>
          <p:cNvSpPr/>
          <p:nvPr/>
        </p:nvSpPr>
        <p:spPr>
          <a:xfrm>
            <a:off x="1366912" y="2509483"/>
            <a:ext cx="4998150" cy="18564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12" name="Google Shape;1412;g1158e6e1f5a_0_1513"/>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13" name="Google Shape;1413;g1158e6e1f5a_0_1513"/>
          <p:cNvSpPr/>
          <p:nvPr/>
        </p:nvSpPr>
        <p:spPr>
          <a:xfrm>
            <a:off x="3717450" y="1297389"/>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14" name="Google Shape;1414;g1158e6e1f5a_0_1513"/>
          <p:cNvCxnSpPr/>
          <p:nvPr/>
        </p:nvCxnSpPr>
        <p:spPr>
          <a:xfrm rot="10800000" flipH="1">
            <a:off x="1778287" y="1909539"/>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15" name="Google Shape;1415;g1158e6e1f5a_0_1513"/>
          <p:cNvCxnSpPr/>
          <p:nvPr/>
        </p:nvCxnSpPr>
        <p:spPr>
          <a:xfrm>
            <a:off x="4572112" y="1734789"/>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16" name="Google Shape;1416;g1158e6e1f5a_0_1513"/>
          <p:cNvCxnSpPr/>
          <p:nvPr/>
        </p:nvCxnSpPr>
        <p:spPr>
          <a:xfrm flipH="1">
            <a:off x="1776937" y="1913589"/>
            <a:ext cx="1350" cy="389250"/>
          </a:xfrm>
          <a:prstGeom prst="straightConnector1">
            <a:avLst/>
          </a:prstGeom>
          <a:noFill/>
          <a:ln w="19050" cap="flat" cmpd="sng">
            <a:solidFill>
              <a:schemeClr val="dk1"/>
            </a:solidFill>
            <a:prstDash val="dot"/>
            <a:round/>
            <a:headEnd type="none" w="med" len="med"/>
            <a:tailEnd type="none" w="med" len="med"/>
          </a:ln>
        </p:spPr>
      </p:cxnSp>
      <p:sp>
        <p:nvSpPr>
          <p:cNvPr id="1417" name="Google Shape;1417;g1158e6e1f5a_0_1513"/>
          <p:cNvSpPr/>
          <p:nvPr/>
        </p:nvSpPr>
        <p:spPr>
          <a:xfrm>
            <a:off x="1100587" y="2302839"/>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cxnSp>
        <p:nvCxnSpPr>
          <p:cNvPr id="1418" name="Google Shape;1418;g1158e6e1f5a_0_1513"/>
          <p:cNvCxnSpPr/>
          <p:nvPr/>
        </p:nvCxnSpPr>
        <p:spPr>
          <a:xfrm flipH="1">
            <a:off x="3863231" y="2518314"/>
            <a:ext cx="450" cy="1850175"/>
          </a:xfrm>
          <a:prstGeom prst="straightConnector1">
            <a:avLst/>
          </a:prstGeom>
          <a:noFill/>
          <a:ln w="19050" cap="flat" cmpd="sng">
            <a:solidFill>
              <a:schemeClr val="accent4"/>
            </a:solidFill>
            <a:prstDash val="dot"/>
            <a:round/>
            <a:headEnd type="none" w="med" len="med"/>
            <a:tailEnd type="none" w="med" len="med"/>
          </a:ln>
        </p:spPr>
      </p:cxnSp>
      <p:grpSp>
        <p:nvGrpSpPr>
          <p:cNvPr id="1419" name="Google Shape;1419;g1158e6e1f5a_0_1513"/>
          <p:cNvGrpSpPr/>
          <p:nvPr/>
        </p:nvGrpSpPr>
        <p:grpSpPr>
          <a:xfrm>
            <a:off x="3198454" y="3132051"/>
            <a:ext cx="599929" cy="584393"/>
            <a:chOff x="3423125" y="2940300"/>
            <a:chExt cx="987050" cy="873825"/>
          </a:xfrm>
        </p:grpSpPr>
        <p:sp>
          <p:nvSpPr>
            <p:cNvPr id="1420" name="Google Shape;1420;g1158e6e1f5a_0_1513"/>
            <p:cNvSpPr/>
            <p:nvPr/>
          </p:nvSpPr>
          <p:spPr>
            <a:xfrm>
              <a:off x="342312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1" name="Google Shape;1421;g1158e6e1f5a_0_1513"/>
            <p:cNvSpPr/>
            <p:nvPr/>
          </p:nvSpPr>
          <p:spPr>
            <a:xfrm>
              <a:off x="3775500" y="294030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2" name="Google Shape;1422;g1158e6e1f5a_0_1513"/>
            <p:cNvSpPr/>
            <p:nvPr/>
          </p:nvSpPr>
          <p:spPr>
            <a:xfrm>
              <a:off x="412787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3" name="Google Shape;1423;g1158e6e1f5a_0_1513"/>
            <p:cNvSpPr/>
            <p:nvPr/>
          </p:nvSpPr>
          <p:spPr>
            <a:xfrm>
              <a:off x="3775500" y="3540225"/>
              <a:ext cx="282300" cy="2739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24" name="Google Shape;1424;g1158e6e1f5a_0_1513"/>
            <p:cNvCxnSpPr>
              <a:stCxn id="1422" idx="3"/>
              <a:endCxn id="1423" idx="7"/>
            </p:cNvCxnSpPr>
            <p:nvPr/>
          </p:nvCxnSpPr>
          <p:spPr>
            <a:xfrm flipH="1">
              <a:off x="4016517"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5" name="Google Shape;1425;g1158e6e1f5a_0_1513"/>
            <p:cNvCxnSpPr>
              <a:stCxn id="1420" idx="5"/>
              <a:endCxn id="1423" idx="1"/>
            </p:cNvCxnSpPr>
            <p:nvPr/>
          </p:nvCxnSpPr>
          <p:spPr>
            <a:xfrm>
              <a:off x="3664083"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6" name="Google Shape;1426;g1158e6e1f5a_0_1513"/>
            <p:cNvCxnSpPr>
              <a:stCxn id="1421" idx="4"/>
              <a:endCxn id="1423" idx="0"/>
            </p:cNvCxnSpPr>
            <p:nvPr/>
          </p:nvCxnSpPr>
          <p:spPr>
            <a:xfrm>
              <a:off x="3916650" y="3214200"/>
              <a:ext cx="0" cy="326100"/>
            </a:xfrm>
            <a:prstGeom prst="straightConnector1">
              <a:avLst/>
            </a:prstGeom>
            <a:noFill/>
            <a:ln w="9525" cap="flat" cmpd="sng">
              <a:solidFill>
                <a:schemeClr val="dk1"/>
              </a:solidFill>
              <a:prstDash val="solid"/>
              <a:round/>
              <a:headEnd type="none" w="med" len="med"/>
              <a:tailEnd type="triangle" w="med" len="med"/>
            </a:ln>
          </p:spPr>
        </p:cxnSp>
      </p:grpSp>
      <p:sp>
        <p:nvSpPr>
          <p:cNvPr id="1427" name="Google Shape;1427;g1158e6e1f5a_0_1513"/>
          <p:cNvSpPr txBox="1"/>
          <p:nvPr/>
        </p:nvSpPr>
        <p:spPr>
          <a:xfrm>
            <a:off x="1424062" y="3074908"/>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uses training data and feedback from human users to learn the relationship between given inputs and a given output</a:t>
            </a:r>
            <a:endParaRPr sz="750" i="1">
              <a:solidFill>
                <a:schemeClr val="dk1"/>
              </a:solidFill>
              <a:latin typeface="Trebuchet MS"/>
              <a:ea typeface="Trebuchet MS"/>
              <a:cs typeface="Trebuchet MS"/>
              <a:sym typeface="Trebuchet MS"/>
            </a:endParaRPr>
          </a:p>
        </p:txBody>
      </p:sp>
      <p:sp>
        <p:nvSpPr>
          <p:cNvPr id="1428" name="Google Shape;1428;g1158e6e1f5a_0_1513"/>
          <p:cNvSpPr txBox="1"/>
          <p:nvPr/>
        </p:nvSpPr>
        <p:spPr>
          <a:xfrm>
            <a:off x="1371206" y="2866558"/>
            <a:ext cx="16413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Supervised Learning?</a:t>
            </a:r>
            <a:endParaRPr sz="825" b="1">
              <a:solidFill>
                <a:schemeClr val="dk1"/>
              </a:solidFill>
              <a:latin typeface="Trebuchet MS"/>
              <a:ea typeface="Trebuchet MS"/>
              <a:cs typeface="Trebuchet MS"/>
              <a:sym typeface="Trebuchet MS"/>
            </a:endParaRPr>
          </a:p>
        </p:txBody>
      </p:sp>
      <p:sp>
        <p:nvSpPr>
          <p:cNvPr id="1429" name="Google Shape;1429;g1158e6e1f5a_0_1513"/>
          <p:cNvSpPr txBox="1"/>
          <p:nvPr/>
        </p:nvSpPr>
        <p:spPr>
          <a:xfrm>
            <a:off x="3914381" y="2726532"/>
            <a:ext cx="2321550"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Label input data that defines output variables.</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Train the algorithm on the data to find the connection between input variables and output.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Once training is completed, then apply the algorithm to new data.</a:t>
            </a:r>
            <a:endParaRPr sz="750" i="1">
              <a:solidFill>
                <a:schemeClr val="dk1"/>
              </a:solidFill>
              <a:latin typeface="Trebuchet MS"/>
              <a:ea typeface="Trebuchet MS"/>
              <a:cs typeface="Trebuchet MS"/>
              <a:sym typeface="Trebuchet MS"/>
            </a:endParaRPr>
          </a:p>
        </p:txBody>
      </p:sp>
      <p:sp>
        <p:nvSpPr>
          <p:cNvPr id="1430" name="Google Shape;1430;g1158e6e1f5a_0_1513"/>
          <p:cNvSpPr txBox="1"/>
          <p:nvPr/>
        </p:nvSpPr>
        <p:spPr>
          <a:xfrm>
            <a:off x="3861525" y="2518183"/>
            <a:ext cx="19455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EAD4CB4-90B1-2543-B3FA-8E003F8D4D6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g1158e6e1f5a_0_1537"/>
          <p:cNvSpPr/>
          <p:nvPr/>
        </p:nvSpPr>
        <p:spPr>
          <a:xfrm>
            <a:off x="2725575" y="2516782"/>
            <a:ext cx="5752350" cy="14856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37" name="Google Shape;1437;g1158e6e1f5a_0_153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38" name="Google Shape;1438;g1158e6e1f5a_0_1537"/>
          <p:cNvSpPr/>
          <p:nvPr/>
        </p:nvSpPr>
        <p:spPr>
          <a:xfrm>
            <a:off x="3717450" y="1295857"/>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39" name="Google Shape;1439;g1158e6e1f5a_0_1537"/>
          <p:cNvCxnSpPr/>
          <p:nvPr/>
        </p:nvCxnSpPr>
        <p:spPr>
          <a:xfrm rot="10800000" flipH="1">
            <a:off x="1778287" y="1908007"/>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40" name="Google Shape;1440;g1158e6e1f5a_0_1537"/>
          <p:cNvCxnSpPr/>
          <p:nvPr/>
        </p:nvCxnSpPr>
        <p:spPr>
          <a:xfrm>
            <a:off x="4572112" y="1733257"/>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41" name="Google Shape;1441;g1158e6e1f5a_0_1537"/>
          <p:cNvCxnSpPr/>
          <p:nvPr/>
        </p:nvCxnSpPr>
        <p:spPr>
          <a:xfrm flipH="1">
            <a:off x="177693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2" name="Google Shape;1442;g1158e6e1f5a_0_1537"/>
          <p:cNvSpPr/>
          <p:nvPr/>
        </p:nvSpPr>
        <p:spPr>
          <a:xfrm>
            <a:off x="1100587" y="2301307"/>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43" name="Google Shape;1443;g1158e6e1f5a_0_1537"/>
          <p:cNvCxnSpPr/>
          <p:nvPr/>
        </p:nvCxnSpPr>
        <p:spPr>
          <a:xfrm flipH="1">
            <a:off x="457458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4" name="Google Shape;1444;g1158e6e1f5a_0_1537"/>
          <p:cNvSpPr/>
          <p:nvPr/>
        </p:nvSpPr>
        <p:spPr>
          <a:xfrm>
            <a:off x="3898237" y="2301307"/>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cxnSp>
        <p:nvCxnSpPr>
          <p:cNvPr id="1445" name="Google Shape;1445;g1158e6e1f5a_0_1537"/>
          <p:cNvCxnSpPr/>
          <p:nvPr/>
        </p:nvCxnSpPr>
        <p:spPr>
          <a:xfrm flipH="1">
            <a:off x="4616212" y="2844944"/>
            <a:ext cx="8775" cy="776475"/>
          </a:xfrm>
          <a:prstGeom prst="straightConnector1">
            <a:avLst/>
          </a:prstGeom>
          <a:noFill/>
          <a:ln w="19050" cap="flat" cmpd="sng">
            <a:solidFill>
              <a:srgbClr val="999999"/>
            </a:solidFill>
            <a:prstDash val="solid"/>
            <a:round/>
            <a:headEnd type="none" w="med" len="med"/>
            <a:tailEnd type="none" w="med" len="med"/>
          </a:ln>
        </p:spPr>
      </p:cxnSp>
      <p:cxnSp>
        <p:nvCxnSpPr>
          <p:cNvPr id="1446" name="Google Shape;1446;g1158e6e1f5a_0_1537"/>
          <p:cNvCxnSpPr/>
          <p:nvPr/>
        </p:nvCxnSpPr>
        <p:spPr>
          <a:xfrm rot="10800000">
            <a:off x="4624912" y="3621438"/>
            <a:ext cx="923850" cy="6975"/>
          </a:xfrm>
          <a:prstGeom prst="straightConnector1">
            <a:avLst/>
          </a:prstGeom>
          <a:noFill/>
          <a:ln w="19050" cap="flat" cmpd="sng">
            <a:solidFill>
              <a:srgbClr val="999999"/>
            </a:solidFill>
            <a:prstDash val="solid"/>
            <a:round/>
            <a:headEnd type="none" w="med" len="med"/>
            <a:tailEnd type="none" w="med" len="med"/>
          </a:ln>
        </p:spPr>
      </p:cxnSp>
      <p:cxnSp>
        <p:nvCxnSpPr>
          <p:cNvPr id="1447" name="Google Shape;1447;g1158e6e1f5a_0_1537"/>
          <p:cNvCxnSpPr/>
          <p:nvPr/>
        </p:nvCxnSpPr>
        <p:spPr>
          <a:xfrm>
            <a:off x="4766156" y="3197857"/>
            <a:ext cx="352800" cy="264600"/>
          </a:xfrm>
          <a:prstGeom prst="curvedConnector3">
            <a:avLst>
              <a:gd name="adj1" fmla="val 7499"/>
            </a:avLst>
          </a:prstGeom>
          <a:noFill/>
          <a:ln w="19050" cap="flat" cmpd="sng">
            <a:solidFill>
              <a:srgbClr val="2B2B2B"/>
            </a:solidFill>
            <a:prstDash val="solid"/>
            <a:round/>
            <a:headEnd type="none" w="med" len="med"/>
            <a:tailEnd type="none" w="med" len="med"/>
          </a:ln>
        </p:spPr>
      </p:cxnSp>
      <p:cxnSp>
        <p:nvCxnSpPr>
          <p:cNvPr id="1448" name="Google Shape;1448;g1158e6e1f5a_0_1537"/>
          <p:cNvCxnSpPr/>
          <p:nvPr/>
        </p:nvCxnSpPr>
        <p:spPr>
          <a:xfrm>
            <a:off x="4977993" y="3162176"/>
            <a:ext cx="352800" cy="264600"/>
          </a:xfrm>
          <a:prstGeom prst="curvedConnector3">
            <a:avLst>
              <a:gd name="adj1" fmla="val 100000"/>
            </a:avLst>
          </a:prstGeom>
          <a:noFill/>
          <a:ln w="19050" cap="flat" cmpd="sng">
            <a:solidFill>
              <a:srgbClr val="CC0000"/>
            </a:solidFill>
            <a:prstDash val="solid"/>
            <a:round/>
            <a:headEnd type="none" w="med" len="med"/>
            <a:tailEnd type="none" w="med" len="med"/>
          </a:ln>
        </p:spPr>
      </p:cxnSp>
      <p:sp>
        <p:nvSpPr>
          <p:cNvPr id="1449" name="Google Shape;1449;g1158e6e1f5a_0_1537"/>
          <p:cNvSpPr/>
          <p:nvPr/>
        </p:nvSpPr>
        <p:spPr>
          <a:xfrm>
            <a:off x="4823316" y="31890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0" name="Google Shape;1450;g1158e6e1f5a_0_1537"/>
          <p:cNvSpPr/>
          <p:nvPr/>
        </p:nvSpPr>
        <p:spPr>
          <a:xfrm>
            <a:off x="4880466" y="33033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1" name="Google Shape;1451;g1158e6e1f5a_0_1537"/>
          <p:cNvSpPr/>
          <p:nvPr/>
        </p:nvSpPr>
        <p:spPr>
          <a:xfrm>
            <a:off x="4709016" y="32462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2" name="Google Shape;1452;g1158e6e1f5a_0_1537"/>
          <p:cNvSpPr/>
          <p:nvPr/>
        </p:nvSpPr>
        <p:spPr>
          <a:xfrm>
            <a:off x="46518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3" name="Google Shape;1453;g1158e6e1f5a_0_1537"/>
          <p:cNvSpPr/>
          <p:nvPr/>
        </p:nvSpPr>
        <p:spPr>
          <a:xfrm>
            <a:off x="47661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4" name="Google Shape;1454;g1158e6e1f5a_0_1537"/>
          <p:cNvSpPr/>
          <p:nvPr/>
        </p:nvSpPr>
        <p:spPr>
          <a:xfrm>
            <a:off x="488046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5" name="Google Shape;1455;g1158e6e1f5a_0_1537"/>
          <p:cNvSpPr/>
          <p:nvPr/>
        </p:nvSpPr>
        <p:spPr>
          <a:xfrm>
            <a:off x="49947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6" name="Google Shape;1456;g1158e6e1f5a_0_1537"/>
          <p:cNvSpPr/>
          <p:nvPr/>
        </p:nvSpPr>
        <p:spPr>
          <a:xfrm>
            <a:off x="4994766" y="34748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7" name="Google Shape;1457;g1158e6e1f5a_0_1537"/>
          <p:cNvSpPr/>
          <p:nvPr/>
        </p:nvSpPr>
        <p:spPr>
          <a:xfrm>
            <a:off x="516621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8" name="Google Shape;1458;g1158e6e1f5a_0_1537"/>
          <p:cNvSpPr/>
          <p:nvPr/>
        </p:nvSpPr>
        <p:spPr>
          <a:xfrm>
            <a:off x="4994766" y="30747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9" name="Google Shape;1459;g1158e6e1f5a_0_1537"/>
          <p:cNvSpPr/>
          <p:nvPr/>
        </p:nvSpPr>
        <p:spPr>
          <a:xfrm>
            <a:off x="50519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0" name="Google Shape;1460;g1158e6e1f5a_0_1537"/>
          <p:cNvSpPr/>
          <p:nvPr/>
        </p:nvSpPr>
        <p:spPr>
          <a:xfrm>
            <a:off x="51662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1" name="Google Shape;1461;g1158e6e1f5a_0_1537"/>
          <p:cNvSpPr/>
          <p:nvPr/>
        </p:nvSpPr>
        <p:spPr>
          <a:xfrm>
            <a:off x="5280516" y="33033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2" name="Google Shape;1462;g1158e6e1f5a_0_1537"/>
          <p:cNvSpPr/>
          <p:nvPr/>
        </p:nvSpPr>
        <p:spPr>
          <a:xfrm>
            <a:off x="52805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3" name="Google Shape;1463;g1158e6e1f5a_0_1537"/>
          <p:cNvSpPr/>
          <p:nvPr/>
        </p:nvSpPr>
        <p:spPr>
          <a:xfrm>
            <a:off x="5109066" y="30176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4" name="Google Shape;1464;g1158e6e1f5a_0_1537"/>
          <p:cNvSpPr/>
          <p:nvPr/>
        </p:nvSpPr>
        <p:spPr>
          <a:xfrm>
            <a:off x="5223366" y="31319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5" name="Google Shape;1465;g1158e6e1f5a_0_1537"/>
          <p:cNvSpPr/>
          <p:nvPr/>
        </p:nvSpPr>
        <p:spPr>
          <a:xfrm>
            <a:off x="5394816" y="33605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6" name="Google Shape;1466;g1158e6e1f5a_0_1537"/>
          <p:cNvSpPr/>
          <p:nvPr/>
        </p:nvSpPr>
        <p:spPr>
          <a:xfrm>
            <a:off x="53948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67" name="Google Shape;1467;g1158e6e1f5a_0_1537"/>
          <p:cNvCxnSpPr/>
          <p:nvPr/>
        </p:nvCxnSpPr>
        <p:spPr>
          <a:xfrm>
            <a:off x="5595225" y="2494732"/>
            <a:ext cx="1350" cy="1548225"/>
          </a:xfrm>
          <a:prstGeom prst="straightConnector1">
            <a:avLst/>
          </a:prstGeom>
          <a:noFill/>
          <a:ln w="19050" cap="flat" cmpd="sng">
            <a:solidFill>
              <a:schemeClr val="accent4"/>
            </a:solidFill>
            <a:prstDash val="dot"/>
            <a:round/>
            <a:headEnd type="none" w="med" len="med"/>
            <a:tailEnd type="none" w="med" len="med"/>
          </a:ln>
        </p:spPr>
      </p:cxnSp>
      <p:sp>
        <p:nvSpPr>
          <p:cNvPr id="1468" name="Google Shape;1468;g1158e6e1f5a_0_1537"/>
          <p:cNvSpPr txBox="1"/>
          <p:nvPr/>
        </p:nvSpPr>
        <p:spPr>
          <a:xfrm>
            <a:off x="2752331" y="2785619"/>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Unsupervised Learning?</a:t>
            </a:r>
            <a:endParaRPr sz="825" b="1">
              <a:solidFill>
                <a:schemeClr val="dk1"/>
              </a:solidFill>
              <a:latin typeface="Trebuchet MS"/>
              <a:ea typeface="Trebuchet MS"/>
              <a:cs typeface="Trebuchet MS"/>
              <a:sym typeface="Trebuchet MS"/>
            </a:endParaRPr>
          </a:p>
        </p:txBody>
      </p:sp>
      <p:sp>
        <p:nvSpPr>
          <p:cNvPr id="1469" name="Google Shape;1469;g1158e6e1f5a_0_1537"/>
          <p:cNvSpPr txBox="1"/>
          <p:nvPr/>
        </p:nvSpPr>
        <p:spPr>
          <a:xfrm>
            <a:off x="2805187" y="2993970"/>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It is more exploratory in nature. An algorithm explores relationships in input data without being provided an explicit output variable.</a:t>
            </a:r>
            <a:endParaRPr sz="750" i="1">
              <a:solidFill>
                <a:schemeClr val="dk1"/>
              </a:solidFill>
              <a:latin typeface="Trebuchet MS"/>
              <a:ea typeface="Trebuchet MS"/>
              <a:cs typeface="Trebuchet MS"/>
              <a:sym typeface="Trebuchet MS"/>
            </a:endParaRPr>
          </a:p>
        </p:txBody>
      </p:sp>
      <p:sp>
        <p:nvSpPr>
          <p:cNvPr id="1470" name="Google Shape;1470;g1158e6e1f5a_0_1537"/>
          <p:cNvSpPr txBox="1"/>
          <p:nvPr/>
        </p:nvSpPr>
        <p:spPr>
          <a:xfrm>
            <a:off x="5648081" y="2725132"/>
            <a:ext cx="2759175"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receives unlabeled data.</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infers the schema from the data.</a:t>
            </a:r>
            <a:endParaRPr sz="750" i="1">
              <a:solidFill>
                <a:schemeClr val="dk1"/>
              </a:solidFill>
              <a:latin typeface="Trebuchet MS"/>
              <a:ea typeface="Trebuchet MS"/>
              <a:cs typeface="Trebuchet MS"/>
              <a:sym typeface="Trebuchet MS"/>
            </a:endParaRPr>
          </a:p>
          <a:p>
            <a:pPr>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identifies groups of data that exhibit similar behavior.</a:t>
            </a:r>
            <a:endParaRPr sz="750" i="1">
              <a:solidFill>
                <a:schemeClr val="dk1"/>
              </a:solidFill>
              <a:latin typeface="Trebuchet MS"/>
              <a:ea typeface="Trebuchet MS"/>
              <a:cs typeface="Trebuchet MS"/>
              <a:sym typeface="Trebuchet MS"/>
            </a:endParaRPr>
          </a:p>
        </p:txBody>
      </p:sp>
      <p:sp>
        <p:nvSpPr>
          <p:cNvPr id="1471" name="Google Shape;1471;g1158e6e1f5a_0_1537"/>
          <p:cNvSpPr txBox="1"/>
          <p:nvPr/>
        </p:nvSpPr>
        <p:spPr>
          <a:xfrm>
            <a:off x="5595225" y="2516782"/>
            <a:ext cx="2088900"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F03A71B-0921-FC50-B6A0-730774CE28B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g1158e6e1f5a_0_1577"/>
          <p:cNvSpPr/>
          <p:nvPr/>
        </p:nvSpPr>
        <p:spPr>
          <a:xfrm>
            <a:off x="5831081" y="2507956"/>
            <a:ext cx="2337975" cy="24354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78" name="Google Shape;1478;g1158e6e1f5a_0_157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79" name="Google Shape;1479;g1158e6e1f5a_0_1577"/>
          <p:cNvSpPr/>
          <p:nvPr/>
        </p:nvSpPr>
        <p:spPr>
          <a:xfrm>
            <a:off x="3717450" y="1295862"/>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80" name="Google Shape;1480;g1158e6e1f5a_0_1577"/>
          <p:cNvCxnSpPr/>
          <p:nvPr/>
        </p:nvCxnSpPr>
        <p:spPr>
          <a:xfrm rot="10800000" flipH="1">
            <a:off x="1778287" y="1912062"/>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481" name="Google Shape;1481;g1158e6e1f5a_0_1577"/>
          <p:cNvCxnSpPr/>
          <p:nvPr/>
        </p:nvCxnSpPr>
        <p:spPr>
          <a:xfrm>
            <a:off x="4572112" y="1733262"/>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82" name="Google Shape;1482;g1158e6e1f5a_0_1577"/>
          <p:cNvCxnSpPr/>
          <p:nvPr/>
        </p:nvCxnSpPr>
        <p:spPr>
          <a:xfrm flipH="1">
            <a:off x="177693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3" name="Google Shape;1483;g1158e6e1f5a_0_1577"/>
          <p:cNvSpPr/>
          <p:nvPr/>
        </p:nvSpPr>
        <p:spPr>
          <a:xfrm>
            <a:off x="110058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84" name="Google Shape;1484;g1158e6e1f5a_0_1577"/>
          <p:cNvCxnSpPr/>
          <p:nvPr/>
        </p:nvCxnSpPr>
        <p:spPr>
          <a:xfrm flipH="1">
            <a:off x="45745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5" name="Google Shape;1485;g1158e6e1f5a_0_1577"/>
          <p:cNvSpPr/>
          <p:nvPr/>
        </p:nvSpPr>
        <p:spPr>
          <a:xfrm>
            <a:off x="389823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Unsupervised</a:t>
            </a:r>
            <a:endParaRPr sz="1050" b="1">
              <a:solidFill>
                <a:srgbClr val="D9D9D9"/>
              </a:solidFill>
              <a:latin typeface="Trebuchet MS"/>
              <a:ea typeface="Trebuchet MS"/>
              <a:cs typeface="Trebuchet MS"/>
              <a:sym typeface="Trebuchet MS"/>
            </a:endParaRPr>
          </a:p>
        </p:txBody>
      </p:sp>
      <p:cxnSp>
        <p:nvCxnSpPr>
          <p:cNvPr id="1486" name="Google Shape;1486;g1158e6e1f5a_0_1577"/>
          <p:cNvCxnSpPr/>
          <p:nvPr/>
        </p:nvCxnSpPr>
        <p:spPr>
          <a:xfrm flipH="1">
            <a:off x="73258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7" name="Google Shape;1487;g1158e6e1f5a_0_1577"/>
          <p:cNvSpPr/>
          <p:nvPr/>
        </p:nvSpPr>
        <p:spPr>
          <a:xfrm>
            <a:off x="6649537" y="2301312"/>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cxnSp>
        <p:nvCxnSpPr>
          <p:cNvPr id="1488" name="Google Shape;1488;g1158e6e1f5a_0_1577"/>
          <p:cNvCxnSpPr>
            <a:endCxn id="1489" idx="1"/>
          </p:cNvCxnSpPr>
          <p:nvPr/>
        </p:nvCxnSpPr>
        <p:spPr>
          <a:xfrm rot="10800000" flipH="1">
            <a:off x="6430931" y="4063343"/>
            <a:ext cx="141300" cy="3150"/>
          </a:xfrm>
          <a:prstGeom prst="straightConnector1">
            <a:avLst/>
          </a:prstGeom>
          <a:noFill/>
          <a:ln w="9525" cap="flat" cmpd="sng">
            <a:solidFill>
              <a:schemeClr val="dk2"/>
            </a:solidFill>
            <a:prstDash val="solid"/>
            <a:round/>
            <a:headEnd type="none" w="med" len="med"/>
            <a:tailEnd type="triangle" w="med" len="med"/>
          </a:ln>
        </p:spPr>
      </p:cxnSp>
      <p:grpSp>
        <p:nvGrpSpPr>
          <p:cNvPr id="1490" name="Google Shape;1490;g1158e6e1f5a_0_1577"/>
          <p:cNvGrpSpPr/>
          <p:nvPr/>
        </p:nvGrpSpPr>
        <p:grpSpPr>
          <a:xfrm>
            <a:off x="6148006" y="3960631"/>
            <a:ext cx="1704120" cy="796144"/>
            <a:chOff x="8198089" y="5305250"/>
            <a:chExt cx="2272159" cy="1061525"/>
          </a:xfrm>
        </p:grpSpPr>
        <p:sp>
          <p:nvSpPr>
            <p:cNvPr id="1489" name="Google Shape;1489;g1158e6e1f5a_0_1577"/>
            <p:cNvSpPr/>
            <p:nvPr/>
          </p:nvSpPr>
          <p:spPr>
            <a:xfrm>
              <a:off x="8763725" y="5305250"/>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Algorithms</a:t>
              </a:r>
              <a:endParaRPr sz="750" b="1">
                <a:latin typeface="Trebuchet MS"/>
                <a:ea typeface="Trebuchet MS"/>
                <a:cs typeface="Trebuchet MS"/>
                <a:sym typeface="Trebuchet MS"/>
              </a:endParaRPr>
            </a:p>
          </p:txBody>
        </p:sp>
        <p:sp>
          <p:nvSpPr>
            <p:cNvPr id="1491" name="Google Shape;1491;g1158e6e1f5a_0_1577"/>
            <p:cNvSpPr/>
            <p:nvPr/>
          </p:nvSpPr>
          <p:spPr>
            <a:xfrm>
              <a:off x="8763725" y="6092875"/>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Environment</a:t>
              </a:r>
              <a:endParaRPr sz="750" b="1">
                <a:latin typeface="Trebuchet MS"/>
                <a:ea typeface="Trebuchet MS"/>
                <a:cs typeface="Trebuchet MS"/>
                <a:sym typeface="Trebuchet MS"/>
              </a:endParaRPr>
            </a:p>
          </p:txBody>
        </p:sp>
        <p:cxnSp>
          <p:nvCxnSpPr>
            <p:cNvPr id="1492" name="Google Shape;1492;g1158e6e1f5a_0_1577"/>
            <p:cNvCxnSpPr>
              <a:stCxn id="1489" idx="3"/>
            </p:cNvCxnSpPr>
            <p:nvPr/>
          </p:nvCxnSpPr>
          <p:spPr>
            <a:xfrm>
              <a:off x="9904625" y="5442200"/>
              <a:ext cx="329400" cy="768900"/>
            </a:xfrm>
            <a:prstGeom prst="bentConnector2">
              <a:avLst/>
            </a:prstGeom>
            <a:noFill/>
            <a:ln w="9525" cap="flat" cmpd="sng">
              <a:solidFill>
                <a:schemeClr val="dk2"/>
              </a:solidFill>
              <a:prstDash val="solid"/>
              <a:round/>
              <a:headEnd type="none" w="med" len="med"/>
              <a:tailEnd type="none" w="med" len="med"/>
            </a:ln>
          </p:spPr>
        </p:cxnSp>
        <p:cxnSp>
          <p:nvCxnSpPr>
            <p:cNvPr id="1493" name="Google Shape;1493;g1158e6e1f5a_0_1577"/>
            <p:cNvCxnSpPr>
              <a:stCxn id="1491" idx="1"/>
              <a:endCxn id="1489" idx="1"/>
            </p:cNvCxnSpPr>
            <p:nvPr/>
          </p:nvCxnSpPr>
          <p:spPr>
            <a:xfrm rot="10800000" flipH="1">
              <a:off x="8763725" y="5442325"/>
              <a:ext cx="600" cy="7875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1494" name="Google Shape;1494;g1158e6e1f5a_0_1577"/>
            <p:cNvCxnSpPr>
              <a:stCxn id="1491" idx="1"/>
            </p:cNvCxnSpPr>
            <p:nvPr/>
          </p:nvCxnSpPr>
          <p:spPr>
            <a:xfrm rot="10800000">
              <a:off x="8410625" y="5352325"/>
              <a:ext cx="353100" cy="877500"/>
            </a:xfrm>
            <a:prstGeom prst="bentConnector2">
              <a:avLst/>
            </a:prstGeom>
            <a:noFill/>
            <a:ln w="9525" cap="flat" cmpd="sng">
              <a:solidFill>
                <a:schemeClr val="dk2"/>
              </a:solidFill>
              <a:prstDash val="solid"/>
              <a:round/>
              <a:headEnd type="none" w="med" len="med"/>
              <a:tailEnd type="none" w="med" len="med"/>
            </a:ln>
          </p:spPr>
        </p:cxnSp>
        <p:cxnSp>
          <p:nvCxnSpPr>
            <p:cNvPr id="1495" name="Google Shape;1495;g1158e6e1f5a_0_1577"/>
            <p:cNvCxnSpPr/>
            <p:nvPr/>
          </p:nvCxnSpPr>
          <p:spPr>
            <a:xfrm>
              <a:off x="8398925" y="5346500"/>
              <a:ext cx="317700" cy="0"/>
            </a:xfrm>
            <a:prstGeom prst="straightConnector1">
              <a:avLst/>
            </a:prstGeom>
            <a:noFill/>
            <a:ln w="9525" cap="flat" cmpd="sng">
              <a:solidFill>
                <a:schemeClr val="dk2"/>
              </a:solidFill>
              <a:prstDash val="solid"/>
              <a:round/>
              <a:headEnd type="none" w="med" len="med"/>
              <a:tailEnd type="triangle" w="med" len="med"/>
            </a:ln>
          </p:spPr>
        </p:cxnSp>
        <p:cxnSp>
          <p:nvCxnSpPr>
            <p:cNvPr id="1496" name="Google Shape;1496;g1158e6e1f5a_0_1577"/>
            <p:cNvCxnSpPr>
              <a:endCxn id="1491" idx="3"/>
            </p:cNvCxnSpPr>
            <p:nvPr/>
          </p:nvCxnSpPr>
          <p:spPr>
            <a:xfrm flipH="1">
              <a:off x="9904625" y="6210925"/>
              <a:ext cx="306000" cy="18900"/>
            </a:xfrm>
            <a:prstGeom prst="straightConnector1">
              <a:avLst/>
            </a:prstGeom>
            <a:noFill/>
            <a:ln w="9525" cap="flat" cmpd="sng">
              <a:solidFill>
                <a:schemeClr val="dk2"/>
              </a:solidFill>
              <a:prstDash val="solid"/>
              <a:round/>
              <a:headEnd type="none" w="med" len="med"/>
              <a:tailEnd type="triangle" w="med" len="med"/>
            </a:ln>
          </p:spPr>
        </p:cxnSp>
        <p:sp>
          <p:nvSpPr>
            <p:cNvPr id="1497" name="Google Shape;1497;g1158e6e1f5a_0_1577"/>
            <p:cNvSpPr txBox="1"/>
            <p:nvPr/>
          </p:nvSpPr>
          <p:spPr>
            <a:xfrm rot="5400000">
              <a:off x="9975275" y="5682202"/>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ACTION</a:t>
              </a:r>
              <a:endParaRPr sz="600" b="1">
                <a:latin typeface="Trebuchet MS"/>
                <a:ea typeface="Trebuchet MS"/>
                <a:cs typeface="Trebuchet MS"/>
                <a:sym typeface="Trebuchet MS"/>
              </a:endParaRPr>
            </a:p>
          </p:txBody>
        </p:sp>
        <p:sp>
          <p:nvSpPr>
            <p:cNvPr id="1498" name="Google Shape;1498;g1158e6e1f5a_0_1577"/>
            <p:cNvSpPr txBox="1"/>
            <p:nvPr/>
          </p:nvSpPr>
          <p:spPr>
            <a:xfrm rot="5400000">
              <a:off x="8303863" y="565312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REWARD</a:t>
              </a:r>
              <a:endParaRPr sz="600" b="1">
                <a:latin typeface="Trebuchet MS"/>
                <a:ea typeface="Trebuchet MS"/>
                <a:cs typeface="Trebuchet MS"/>
                <a:sym typeface="Trebuchet MS"/>
              </a:endParaRPr>
            </a:p>
          </p:txBody>
        </p:sp>
        <p:sp>
          <p:nvSpPr>
            <p:cNvPr id="1499" name="Google Shape;1499;g1158e6e1f5a_0_1577"/>
            <p:cNvSpPr txBox="1"/>
            <p:nvPr/>
          </p:nvSpPr>
          <p:spPr>
            <a:xfrm rot="16200000">
              <a:off x="8010863" y="567277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STATE</a:t>
              </a:r>
              <a:endParaRPr sz="600" b="1">
                <a:latin typeface="Trebuchet MS"/>
                <a:ea typeface="Trebuchet MS"/>
                <a:cs typeface="Trebuchet MS"/>
                <a:sym typeface="Trebuchet MS"/>
              </a:endParaRPr>
            </a:p>
          </p:txBody>
        </p:sp>
      </p:grpSp>
      <p:sp>
        <p:nvSpPr>
          <p:cNvPr id="1500" name="Google Shape;1500;g1158e6e1f5a_0_1577"/>
          <p:cNvSpPr txBox="1"/>
          <p:nvPr/>
        </p:nvSpPr>
        <p:spPr>
          <a:xfrm>
            <a:off x="5897662" y="3086431"/>
            <a:ext cx="2183175" cy="830975"/>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learns to perform task simply by trying to maximize the rewards it would receive for its actions.</a:t>
            </a:r>
            <a:endParaRPr sz="750" i="1">
              <a:solidFill>
                <a:schemeClr val="dk1"/>
              </a:solidFill>
              <a:latin typeface="Trebuchet MS"/>
              <a:ea typeface="Trebuchet MS"/>
              <a:cs typeface="Trebuchet MS"/>
              <a:sym typeface="Trebuchet MS"/>
            </a:endParaRPr>
          </a:p>
        </p:txBody>
      </p:sp>
      <p:sp>
        <p:nvSpPr>
          <p:cNvPr id="1501" name="Google Shape;1501;g1158e6e1f5a_0_1577"/>
          <p:cNvSpPr txBox="1"/>
          <p:nvPr/>
        </p:nvSpPr>
        <p:spPr>
          <a:xfrm>
            <a:off x="5844806" y="2820931"/>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Reinforcement Learning?</a:t>
            </a:r>
            <a:endParaRPr sz="825" b="1">
              <a:solidFill>
                <a:schemeClr val="dk1"/>
              </a:solidFill>
              <a:latin typeface="Trebuchet MS"/>
              <a:ea typeface="Trebuchet MS"/>
              <a:cs typeface="Trebuchet MS"/>
              <a:sym typeface="Trebuchet MS"/>
            </a:endParaRPr>
          </a:p>
        </p:txBody>
      </p:sp>
      <p:sp>
        <p:nvSpPr>
          <p:cNvPr id="1502" name="Google Shape;1502;g1158e6e1f5a_0_1577"/>
          <p:cNvSpPr txBox="1"/>
          <p:nvPr/>
        </p:nvSpPr>
        <p:spPr>
          <a:xfrm>
            <a:off x="3537872" y="3194853"/>
            <a:ext cx="2249775"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takes an action affecting the environment.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receives a reward if the action brings the </a:t>
            </a:r>
            <a:r>
              <a:rPr lang="en-US" sz="750" i="1">
                <a:solidFill>
                  <a:schemeClr val="dk1"/>
                </a:solidFill>
                <a:latin typeface="Trebuchet MS"/>
                <a:ea typeface="Trebuchet MS"/>
                <a:cs typeface="Trebuchet MS"/>
                <a:sym typeface="Trebuchet M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m</a:t>
            </a:r>
            <a:r>
              <a:rPr lang="en-US" sz="750" i="1">
                <a:solidFill>
                  <a:schemeClr val="dk1"/>
                </a:solidFill>
                <a:latin typeface="Trebuchet MS"/>
                <a:ea typeface="Trebuchet MS"/>
                <a:cs typeface="Trebuchet MS"/>
                <a:sym typeface="Trebuchet MS"/>
              </a:rPr>
              <a:t>achine a step closer to max. available reward. </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optimizes for the best series of actions by correcting itself over time. </a:t>
            </a:r>
            <a:endParaRPr sz="750" i="1">
              <a:solidFill>
                <a:schemeClr val="dk1"/>
              </a:solidFill>
              <a:latin typeface="Trebuchet MS"/>
              <a:ea typeface="Trebuchet MS"/>
              <a:cs typeface="Trebuchet MS"/>
              <a:sym typeface="Trebuchet MS"/>
            </a:endParaRPr>
          </a:p>
        </p:txBody>
      </p:sp>
      <p:sp>
        <p:nvSpPr>
          <p:cNvPr id="1503" name="Google Shape;1503;g1158e6e1f5a_0_1577"/>
          <p:cNvSpPr txBox="1"/>
          <p:nvPr/>
        </p:nvSpPr>
        <p:spPr>
          <a:xfrm>
            <a:off x="3519591" y="2983859"/>
            <a:ext cx="2117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1504" name="Google Shape;1504;g1158e6e1f5a_0_1577"/>
          <p:cNvSpPr/>
          <p:nvPr/>
        </p:nvSpPr>
        <p:spPr>
          <a:xfrm>
            <a:off x="3510806" y="2943958"/>
            <a:ext cx="2320200" cy="19899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3" name="Google Shape;378;p51">
            <a:extLst>
              <a:ext uri="{FF2B5EF4-FFF2-40B4-BE49-F238E27FC236}">
                <a16:creationId xmlns:a16="http://schemas.microsoft.com/office/drawing/2014/main" id="{417F8610-95E9-C31A-AB38-5230FAF5C20B}"/>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g1158e6e1f5a_0_1609"/>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511" name="Google Shape;1511;g1158e6e1f5a_0_1609"/>
          <p:cNvSpPr/>
          <p:nvPr/>
        </p:nvSpPr>
        <p:spPr>
          <a:xfrm>
            <a:off x="3717450" y="1295860"/>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dirty="0">
                <a:solidFill>
                  <a:schemeClr val="lt1"/>
                </a:solidFill>
                <a:latin typeface="Trebuchet MS"/>
                <a:ea typeface="Trebuchet MS"/>
                <a:cs typeface="Trebuchet MS"/>
                <a:sym typeface="Trebuchet MS"/>
              </a:rPr>
              <a:t>Machine Learning</a:t>
            </a:r>
            <a:endParaRPr sz="1050" b="1" dirty="0">
              <a:solidFill>
                <a:schemeClr val="lt1"/>
              </a:solidFill>
              <a:latin typeface="Trebuchet MS"/>
              <a:ea typeface="Trebuchet MS"/>
              <a:cs typeface="Trebuchet MS"/>
              <a:sym typeface="Trebuchet MS"/>
            </a:endParaRPr>
          </a:p>
        </p:txBody>
      </p:sp>
      <p:cxnSp>
        <p:nvCxnSpPr>
          <p:cNvPr id="1512" name="Google Shape;1512;g1158e6e1f5a_0_1609"/>
          <p:cNvCxnSpPr/>
          <p:nvPr/>
        </p:nvCxnSpPr>
        <p:spPr>
          <a:xfrm rot="10800000" flipH="1">
            <a:off x="1778287" y="1912060"/>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513" name="Google Shape;1513;g1158e6e1f5a_0_1609"/>
          <p:cNvCxnSpPr/>
          <p:nvPr/>
        </p:nvCxnSpPr>
        <p:spPr>
          <a:xfrm>
            <a:off x="4572112" y="1733260"/>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514" name="Google Shape;1514;g1158e6e1f5a_0_1609"/>
          <p:cNvCxnSpPr/>
          <p:nvPr/>
        </p:nvCxnSpPr>
        <p:spPr>
          <a:xfrm flipH="1">
            <a:off x="457458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5" name="Google Shape;1515;g1158e6e1f5a_0_1609"/>
          <p:cNvCxnSpPr/>
          <p:nvPr/>
        </p:nvCxnSpPr>
        <p:spPr>
          <a:xfrm flipH="1">
            <a:off x="177693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6" name="Google Shape;1516;g1158e6e1f5a_0_1609"/>
          <p:cNvCxnSpPr/>
          <p:nvPr/>
        </p:nvCxnSpPr>
        <p:spPr>
          <a:xfrm flipH="1">
            <a:off x="7325887" y="1912060"/>
            <a:ext cx="1350" cy="389250"/>
          </a:xfrm>
          <a:prstGeom prst="straightConnector1">
            <a:avLst/>
          </a:prstGeom>
          <a:noFill/>
          <a:ln w="19050" cap="flat" cmpd="sng">
            <a:solidFill>
              <a:schemeClr val="dk1"/>
            </a:solidFill>
            <a:prstDash val="dot"/>
            <a:round/>
            <a:headEnd type="none" w="med" len="med"/>
            <a:tailEnd type="none" w="med" len="med"/>
          </a:ln>
        </p:spPr>
      </p:cxnSp>
      <p:sp>
        <p:nvSpPr>
          <p:cNvPr id="1517" name="Google Shape;1517;g1158e6e1f5a_0_1609"/>
          <p:cNvSpPr/>
          <p:nvPr/>
        </p:nvSpPr>
        <p:spPr>
          <a:xfrm>
            <a:off x="110058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sp>
        <p:nvSpPr>
          <p:cNvPr id="1518" name="Google Shape;1518;g1158e6e1f5a_0_1609"/>
          <p:cNvSpPr/>
          <p:nvPr/>
        </p:nvSpPr>
        <p:spPr>
          <a:xfrm>
            <a:off x="38982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sp>
        <p:nvSpPr>
          <p:cNvPr id="1519" name="Google Shape;1519;g1158e6e1f5a_0_1609"/>
          <p:cNvSpPr/>
          <p:nvPr/>
        </p:nvSpPr>
        <p:spPr>
          <a:xfrm>
            <a:off x="66495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sp>
        <p:nvSpPr>
          <p:cNvPr id="1520" name="Google Shape;1520;g1158e6e1f5a_0_1609"/>
          <p:cNvSpPr/>
          <p:nvPr/>
        </p:nvSpPr>
        <p:spPr>
          <a:xfrm>
            <a:off x="1912068"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Regression</a:t>
            </a:r>
            <a:endParaRPr sz="1050" b="1">
              <a:solidFill>
                <a:schemeClr val="lt1"/>
              </a:solidFill>
              <a:latin typeface="Trebuchet MS"/>
              <a:ea typeface="Trebuchet MS"/>
              <a:cs typeface="Trebuchet MS"/>
              <a:sym typeface="Trebuchet MS"/>
            </a:endParaRPr>
          </a:p>
        </p:txBody>
      </p:sp>
      <p:cxnSp>
        <p:nvCxnSpPr>
          <p:cNvPr id="1521" name="Google Shape;1521;g1158e6e1f5a_0_1609"/>
          <p:cNvCxnSpPr/>
          <p:nvPr/>
        </p:nvCxnSpPr>
        <p:spPr>
          <a:xfrm rot="10800000">
            <a:off x="1331625" y="2741241"/>
            <a:ext cx="0" cy="1561500"/>
          </a:xfrm>
          <a:prstGeom prst="straightConnector1">
            <a:avLst/>
          </a:prstGeom>
          <a:noFill/>
          <a:ln w="19050" cap="flat" cmpd="sng">
            <a:solidFill>
              <a:schemeClr val="dk1"/>
            </a:solidFill>
            <a:prstDash val="dot"/>
            <a:round/>
            <a:headEnd type="none" w="med" len="med"/>
            <a:tailEnd type="none" w="med" len="med"/>
          </a:ln>
        </p:spPr>
      </p:cxnSp>
      <p:cxnSp>
        <p:nvCxnSpPr>
          <p:cNvPr id="1522" name="Google Shape;1522;g1158e6e1f5a_0_1609"/>
          <p:cNvCxnSpPr/>
          <p:nvPr/>
        </p:nvCxnSpPr>
        <p:spPr>
          <a:xfrm>
            <a:off x="1350918"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3" name="Google Shape;1523;g1158e6e1f5a_0_1609"/>
          <p:cNvSpPr/>
          <p:nvPr/>
        </p:nvSpPr>
        <p:spPr>
          <a:xfrm>
            <a:off x="1912068" y="3388885"/>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Classification</a:t>
            </a:r>
            <a:endParaRPr sz="1050" b="1">
              <a:solidFill>
                <a:schemeClr val="lt1"/>
              </a:solidFill>
              <a:latin typeface="Trebuchet MS"/>
              <a:ea typeface="Trebuchet MS"/>
              <a:cs typeface="Trebuchet MS"/>
              <a:sym typeface="Trebuchet MS"/>
            </a:endParaRPr>
          </a:p>
        </p:txBody>
      </p:sp>
      <p:cxnSp>
        <p:nvCxnSpPr>
          <p:cNvPr id="1524" name="Google Shape;1524;g1158e6e1f5a_0_1609"/>
          <p:cNvCxnSpPr/>
          <p:nvPr/>
        </p:nvCxnSpPr>
        <p:spPr>
          <a:xfrm>
            <a:off x="1350918" y="3512860"/>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25" name="Google Shape;1525;g1158e6e1f5a_0_1609"/>
          <p:cNvCxnSpPr/>
          <p:nvPr/>
        </p:nvCxnSpPr>
        <p:spPr>
          <a:xfrm rot="10800000">
            <a:off x="4141687" y="2741091"/>
            <a:ext cx="4500" cy="1536750"/>
          </a:xfrm>
          <a:prstGeom prst="straightConnector1">
            <a:avLst/>
          </a:prstGeom>
          <a:noFill/>
          <a:ln w="19050" cap="flat" cmpd="sng">
            <a:solidFill>
              <a:schemeClr val="dk1"/>
            </a:solidFill>
            <a:prstDash val="dot"/>
            <a:round/>
            <a:headEnd type="none" w="med" len="med"/>
            <a:tailEnd type="none" w="med" len="med"/>
          </a:ln>
        </p:spPr>
      </p:cxnSp>
      <p:sp>
        <p:nvSpPr>
          <p:cNvPr id="1526" name="Google Shape;1526;g1158e6e1f5a_0_1609"/>
          <p:cNvSpPr/>
          <p:nvPr/>
        </p:nvSpPr>
        <p:spPr>
          <a:xfrm>
            <a:off x="4730662"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Clustering</a:t>
            </a:r>
            <a:endParaRPr sz="1050" b="1">
              <a:solidFill>
                <a:schemeClr val="lt1"/>
              </a:solidFill>
              <a:latin typeface="Trebuchet MS"/>
              <a:ea typeface="Trebuchet MS"/>
              <a:cs typeface="Trebuchet MS"/>
              <a:sym typeface="Trebuchet MS"/>
            </a:endParaRPr>
          </a:p>
        </p:txBody>
      </p:sp>
      <p:cxnSp>
        <p:nvCxnSpPr>
          <p:cNvPr id="1527" name="Google Shape;1527;g1158e6e1f5a_0_1609"/>
          <p:cNvCxnSpPr/>
          <p:nvPr/>
        </p:nvCxnSpPr>
        <p:spPr>
          <a:xfrm>
            <a:off x="4169512"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8" name="Google Shape;1528;g1158e6e1f5a_0_1609"/>
          <p:cNvSpPr/>
          <p:nvPr/>
        </p:nvSpPr>
        <p:spPr>
          <a:xfrm>
            <a:off x="4730662" y="3396872"/>
            <a:ext cx="1517175"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975" b="1">
                <a:solidFill>
                  <a:schemeClr val="lt1"/>
                </a:solidFill>
                <a:latin typeface="Trebuchet MS"/>
                <a:ea typeface="Trebuchet MS"/>
                <a:cs typeface="Trebuchet MS"/>
                <a:sym typeface="Trebuchet MS"/>
              </a:rPr>
              <a:t>Recommender Systems</a:t>
            </a:r>
            <a:endParaRPr sz="975" b="1">
              <a:solidFill>
                <a:schemeClr val="lt1"/>
              </a:solidFill>
              <a:latin typeface="Trebuchet MS"/>
              <a:ea typeface="Trebuchet MS"/>
              <a:cs typeface="Trebuchet MS"/>
              <a:sym typeface="Trebuchet MS"/>
            </a:endParaRPr>
          </a:p>
        </p:txBody>
      </p:sp>
      <p:cxnSp>
        <p:nvCxnSpPr>
          <p:cNvPr id="1529" name="Google Shape;1529;g1158e6e1f5a_0_1609"/>
          <p:cNvCxnSpPr/>
          <p:nvPr/>
        </p:nvCxnSpPr>
        <p:spPr>
          <a:xfrm>
            <a:off x="4169512" y="3520847"/>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0" name="Google Shape;1530;g1158e6e1f5a_0_1609"/>
          <p:cNvCxnSpPr/>
          <p:nvPr/>
        </p:nvCxnSpPr>
        <p:spPr>
          <a:xfrm rot="10800000">
            <a:off x="6799837" y="2734304"/>
            <a:ext cx="4500" cy="1536750"/>
          </a:xfrm>
          <a:prstGeom prst="straightConnector1">
            <a:avLst/>
          </a:prstGeom>
          <a:noFill/>
          <a:ln w="19050" cap="flat" cmpd="sng">
            <a:solidFill>
              <a:schemeClr val="dk1"/>
            </a:solidFill>
            <a:prstDash val="dot"/>
            <a:round/>
            <a:headEnd type="none" w="med" len="med"/>
            <a:tailEnd type="none" w="med" len="med"/>
          </a:ln>
        </p:spPr>
      </p:cxnSp>
      <p:sp>
        <p:nvSpPr>
          <p:cNvPr id="1531" name="Google Shape;1531;g1158e6e1f5a_0_1609"/>
          <p:cNvSpPr/>
          <p:nvPr/>
        </p:nvSpPr>
        <p:spPr>
          <a:xfrm>
            <a:off x="7388812" y="2936354"/>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Self Driving Cars</a:t>
            </a:r>
            <a:endParaRPr sz="1050" b="1">
              <a:solidFill>
                <a:schemeClr val="lt1"/>
              </a:solidFill>
              <a:latin typeface="Trebuchet MS"/>
              <a:ea typeface="Trebuchet MS"/>
              <a:cs typeface="Trebuchet MS"/>
              <a:sym typeface="Trebuchet MS"/>
            </a:endParaRPr>
          </a:p>
        </p:txBody>
      </p:sp>
      <p:cxnSp>
        <p:nvCxnSpPr>
          <p:cNvPr id="1532" name="Google Shape;1532;g1158e6e1f5a_0_1609"/>
          <p:cNvCxnSpPr/>
          <p:nvPr/>
        </p:nvCxnSpPr>
        <p:spPr>
          <a:xfrm>
            <a:off x="6827662" y="3060329"/>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3" name="Google Shape;1533;g1158e6e1f5a_0_1609"/>
          <p:cNvCxnSpPr/>
          <p:nvPr/>
        </p:nvCxnSpPr>
        <p:spPr>
          <a:xfrm>
            <a:off x="6827662" y="3514060"/>
            <a:ext cx="561150" cy="1350"/>
          </a:xfrm>
          <a:prstGeom prst="straightConnector1">
            <a:avLst/>
          </a:prstGeom>
          <a:noFill/>
          <a:ln w="19050" cap="flat" cmpd="sng">
            <a:solidFill>
              <a:schemeClr val="dk1"/>
            </a:solidFill>
            <a:prstDash val="dot"/>
            <a:round/>
            <a:headEnd type="none" w="med" len="med"/>
            <a:tailEnd type="none" w="med" len="med"/>
          </a:ln>
        </p:spPr>
      </p:cxnSp>
      <p:sp>
        <p:nvSpPr>
          <p:cNvPr id="1534" name="Google Shape;1534;g1158e6e1f5a_0_1609"/>
          <p:cNvSpPr/>
          <p:nvPr/>
        </p:nvSpPr>
        <p:spPr>
          <a:xfrm>
            <a:off x="7359562" y="3396872"/>
            <a:ext cx="138330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Playing Games</a:t>
            </a:r>
            <a:endParaRPr sz="1050" b="1">
              <a:solidFill>
                <a:schemeClr val="lt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06B621F7-B3E8-A57D-5E57-767B8184DBA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Analyze Image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354141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Assessing Sentiment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105</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045485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21110191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Operating in the Cloud</a:t>
            </a:r>
          </a:p>
        </p:txBody>
      </p:sp>
    </p:spTree>
    <p:extLst>
      <p:ext uri="{BB962C8B-B14F-4D97-AF65-F5344CB8AC3E}">
        <p14:creationId xmlns:p14="http://schemas.microsoft.com/office/powerpoint/2010/main" val="2726452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Monitoring &amp; logging are key considerations in any Cloud environment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Systems (you hope) will be running around-the-clock – maximizing business benefit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Unless you want to directly “babysit” those systems around-the-clock, you will need automated monitoring, logging and alerting to notify you of any issues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Allows you to optimize handling for those </a:t>
            </a:r>
            <a:r>
              <a:rPr lang="en-US" u="sng" dirty="0">
                <a:solidFill>
                  <a:schemeClr val="tx1">
                    <a:lumMod val="50000"/>
                  </a:schemeClr>
                </a:solidFill>
              </a:rPr>
              <a:t>exceptional</a:t>
            </a:r>
            <a:r>
              <a:rPr lang="en-US" dirty="0">
                <a:solidFill>
                  <a:schemeClr val="tx1">
                    <a:lumMod val="50000"/>
                  </a:schemeClr>
                </a:solidFill>
              </a:rPr>
              <a:t> cases when there is a problem </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108</a:t>
            </a:fld>
            <a:endParaRPr/>
          </a:p>
        </p:txBody>
      </p:sp>
      <p:pic>
        <p:nvPicPr>
          <p:cNvPr id="2" name="Graphic 1" descr="Work from home desk with solid fill">
            <a:extLst>
              <a:ext uri="{FF2B5EF4-FFF2-40B4-BE49-F238E27FC236}">
                <a16:creationId xmlns:a16="http://schemas.microsoft.com/office/drawing/2014/main" id="{ED5B3B0A-021B-7A7C-F74D-9887B71C1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36037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Capabilities exist to log and aggregate log data from the public Cloud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likely already processes in place to monitor on-premise systems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a strategy that allows you to pull that data together so you can analyze and make decisions holistically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109</a:t>
            </a:fld>
            <a:endParaRPr/>
          </a:p>
        </p:txBody>
      </p:sp>
      <p:pic>
        <p:nvPicPr>
          <p:cNvPr id="2" name="Graphic 1" descr="Work from home desk with solid fill">
            <a:extLst>
              <a:ext uri="{FF2B5EF4-FFF2-40B4-BE49-F238E27FC236}">
                <a16:creationId xmlns:a16="http://schemas.microsoft.com/office/drawing/2014/main" id="{CA68319D-FADA-0EE4-7915-126389A5E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31521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Infrastructure Options</a:t>
            </a:r>
          </a:p>
        </p:txBody>
      </p:sp>
    </p:spTree>
    <p:extLst>
      <p:ext uri="{BB962C8B-B14F-4D97-AF65-F5344CB8AC3E}">
        <p14:creationId xmlns:p14="http://schemas.microsoft.com/office/powerpoint/2010/main" val="757488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services exposed by a company used to provide its business value are critical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data consumed by a company in the provision of that business value could be very sensitive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multiple regulations in place requiring the protection of sensitive data (e.g., PCI, SOX, HIPAA and GDPR)</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Failure to adhere to those regulations can cost a company significantly – either in actual $’s or in reputation (which can be more damaging)</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110</a:t>
            </a:fld>
            <a:endParaRPr/>
          </a:p>
        </p:txBody>
      </p:sp>
      <p:pic>
        <p:nvPicPr>
          <p:cNvPr id="2" name="Graphic 1" descr="Work from home desk with solid fill">
            <a:extLst>
              <a:ext uri="{FF2B5EF4-FFF2-40B4-BE49-F238E27FC236}">
                <a16:creationId xmlns:a16="http://schemas.microsoft.com/office/drawing/2014/main" id="{3B880711-69AF-C4A3-4A24-7FF14386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6769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issue is not only one of data security – there are “bad actors” that work to take down sites and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One of the ways that service can be hindered is through a DDoS (Distributed Denial of Service)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For DDoS, attackers will attempt to “flood” a service with so much bogus volume that it becomes unable to satisfy real business requests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111</a:t>
            </a:fld>
            <a:endParaRPr/>
          </a:p>
        </p:txBody>
      </p:sp>
      <p:pic>
        <p:nvPicPr>
          <p:cNvPr id="2" name="Graphic 1" descr="Work from home desk with solid fill">
            <a:extLst>
              <a:ext uri="{FF2B5EF4-FFF2-40B4-BE49-F238E27FC236}">
                <a16:creationId xmlns:a16="http://schemas.microsoft.com/office/drawing/2014/main" id="{54BF973E-A83F-ABB6-7406-3BF491B7C3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9646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Most Cloud platforms provide services to help you protect against a DDoS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Can include API management services (subscriptions, key-based access, throttling)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Web Application Firewall (or WAF) is another service provide by Cloud platforms to monitor, filter and block (if required) incoming traffic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112</a:t>
            </a:fld>
            <a:endParaRPr/>
          </a:p>
        </p:txBody>
      </p:sp>
      <p:pic>
        <p:nvPicPr>
          <p:cNvPr id="2" name="Graphic 1" descr="Work from home desk with solid fill">
            <a:extLst>
              <a:ext uri="{FF2B5EF4-FFF2-40B4-BE49-F238E27FC236}">
                <a16:creationId xmlns:a16="http://schemas.microsoft.com/office/drawing/2014/main" id="{8F26FADA-7CC8-5488-3888-6BC36D2E2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2627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threat and regulatory landscapes are constantly evolving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a Hybrid Cloud scenario, creating a solution that gives you comprehensive protection across your on-premise resources, your Cloud resources and the connectivity between the two is not trivial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Optimal application security and infrastructure security requires planning and specialized skillsets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Good architectural practices (e.g., Least Privilege and Secure-by-Default) can help limit the “blast radius”</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113</a:t>
            </a:fld>
            <a:endParaRPr/>
          </a:p>
        </p:txBody>
      </p:sp>
      <p:pic>
        <p:nvPicPr>
          <p:cNvPr id="2" name="Graphic 1" descr="Work from home desk with solid fill">
            <a:extLst>
              <a:ext uri="{FF2B5EF4-FFF2-40B4-BE49-F238E27FC236}">
                <a16:creationId xmlns:a16="http://schemas.microsoft.com/office/drawing/2014/main" id="{4F74FBF0-F14E-5C79-BFD6-21E1C4EA8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22207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Operational Management in the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7055373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Cloud Modernization</a:t>
            </a:r>
          </a:p>
        </p:txBody>
      </p:sp>
    </p:spTree>
    <p:extLst>
      <p:ext uri="{BB962C8B-B14F-4D97-AF65-F5344CB8AC3E}">
        <p14:creationId xmlns:p14="http://schemas.microsoft.com/office/powerpoint/2010/main" val="37916946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Portfolio Assessment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Will likely include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Review of the current state architecture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with stakeholders about roadmap and plans for target state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on expected timing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to ensure that migration efforts are focused on the activities that will bring greatest business benefit against optimized cost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116</a:t>
            </a:fld>
            <a:endParaRPr/>
          </a:p>
        </p:txBody>
      </p:sp>
      <p:pic>
        <p:nvPicPr>
          <p:cNvPr id="3" name="Picture 2" descr="Business people giving thumbs up">
            <a:extLst>
              <a:ext uri="{FF2B5EF4-FFF2-40B4-BE49-F238E27FC236}">
                <a16:creationId xmlns:a16="http://schemas.microsoft.com/office/drawing/2014/main" id="{1CCCF46B-3CF1-447C-E523-3921672860E7}"/>
              </a:ext>
            </a:extLst>
          </p:cNvPr>
          <p:cNvPicPr>
            <a:picLocks noChangeAspect="1"/>
          </p:cNvPicPr>
          <p:nvPr/>
        </p:nvPicPr>
        <p:blipFill>
          <a:blip r:embed="rId3"/>
          <a:stretch>
            <a:fillRect/>
          </a:stretch>
        </p:blipFill>
        <p:spPr>
          <a:xfrm>
            <a:off x="5974672" y="2842675"/>
            <a:ext cx="2479063" cy="1587967"/>
          </a:xfrm>
          <a:prstGeom prst="rect">
            <a:avLst/>
          </a:prstGeom>
        </p:spPr>
      </p:pic>
    </p:spTree>
    <p:extLst>
      <p:ext uri="{BB962C8B-B14F-4D97-AF65-F5344CB8AC3E}">
        <p14:creationId xmlns:p14="http://schemas.microsoft.com/office/powerpoint/2010/main" val="42282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Banking App – Current State</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117</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2712608" y="1028375"/>
            <a:ext cx="3718784" cy="3916132"/>
          </a:xfrm>
          <a:prstGeom prst="rect">
            <a:avLst/>
          </a:prstGeom>
        </p:spPr>
      </p:pic>
    </p:spTree>
    <p:extLst>
      <p:ext uri="{BB962C8B-B14F-4D97-AF65-F5344CB8AC3E}">
        <p14:creationId xmlns:p14="http://schemas.microsoft.com/office/powerpoint/2010/main" val="10627753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6 R’s – Application Migration Strategies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118</a:t>
            </a:fld>
            <a:endParaRPr/>
          </a:p>
        </p:txBody>
      </p:sp>
      <p:pic>
        <p:nvPicPr>
          <p:cNvPr id="8" name="Picture 7">
            <a:extLst>
              <a:ext uri="{FF2B5EF4-FFF2-40B4-BE49-F238E27FC236}">
                <a16:creationId xmlns:a16="http://schemas.microsoft.com/office/drawing/2014/main" id="{11355C87-75FB-432D-A5E1-62292FB6568C}"/>
              </a:ext>
            </a:extLst>
          </p:cNvPr>
          <p:cNvPicPr>
            <a:picLocks noChangeAspect="1"/>
          </p:cNvPicPr>
          <p:nvPr/>
        </p:nvPicPr>
        <p:blipFill>
          <a:blip r:embed="rId3"/>
          <a:stretch>
            <a:fillRect/>
          </a:stretch>
        </p:blipFill>
        <p:spPr>
          <a:xfrm>
            <a:off x="3609840" y="1142641"/>
            <a:ext cx="1924319" cy="3286584"/>
          </a:xfrm>
          <a:prstGeom prst="rect">
            <a:avLst/>
          </a:prstGeom>
        </p:spPr>
      </p:pic>
    </p:spTree>
    <p:extLst>
      <p:ext uri="{BB962C8B-B14F-4D97-AF65-F5344CB8AC3E}">
        <p14:creationId xmlns:p14="http://schemas.microsoft.com/office/powerpoint/2010/main" val="28349393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&amp; shift”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For all intents and purposes, involves recreating the on-premise infrastructure in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Sometimes used to expedite retirement of a data center</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119</a:t>
            </a:fld>
            <a:endParaRPr/>
          </a:p>
        </p:txBody>
      </p:sp>
      <p:pic>
        <p:nvPicPr>
          <p:cNvPr id="5" name="Picture 4">
            <a:extLst>
              <a:ext uri="{FF2B5EF4-FFF2-40B4-BE49-F238E27FC236}">
                <a16:creationId xmlns:a16="http://schemas.microsoft.com/office/drawing/2014/main" id="{5D9D6E99-A79A-4EA4-BE6D-790836A5F642}"/>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19498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
        <p:nvSpPr>
          <p:cNvPr id="2" name="TextBox 1">
            <a:extLst>
              <a:ext uri="{FF2B5EF4-FFF2-40B4-BE49-F238E27FC236}">
                <a16:creationId xmlns:a16="http://schemas.microsoft.com/office/drawing/2014/main" id="{4D06E887-EB12-72E6-A87A-B76375C873C5}"/>
              </a:ext>
            </a:extLst>
          </p:cNvPr>
          <p:cNvSpPr txBox="1"/>
          <p:nvPr/>
        </p:nvSpPr>
        <p:spPr>
          <a:xfrm>
            <a:off x="1762217" y="1756142"/>
            <a:ext cx="5619565" cy="1631216"/>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Infrastructure is the hardware &amp; software that run our IT workloads and that provide our business users and customers a way to interface with the applications required to complete their daily jobs</a:t>
            </a:r>
          </a:p>
        </p:txBody>
      </p:sp>
      <p:pic>
        <p:nvPicPr>
          <p:cNvPr id="4" name="Graphic 3" descr="Computer with solid fill">
            <a:extLst>
              <a:ext uri="{FF2B5EF4-FFF2-40B4-BE49-F238E27FC236}">
                <a16:creationId xmlns:a16="http://schemas.microsoft.com/office/drawing/2014/main" id="{3CCE3A99-08BC-46CE-38F9-9590668E5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1115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Can be a mechanism to quickly migrate workloads and see immediate cost savings, even without Cloud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There are third-party tools available to help automate the migration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Once the application is in the Cloud, it can be easier to apply Cloud optimizations vs. trying to migrate and optimize at the same time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120</a:t>
            </a:fld>
            <a:endParaRPr/>
          </a:p>
        </p:txBody>
      </p:sp>
      <p:pic>
        <p:nvPicPr>
          <p:cNvPr id="7" name="Picture 6">
            <a:extLst>
              <a:ext uri="{FF2B5EF4-FFF2-40B4-BE49-F238E27FC236}">
                <a16:creationId xmlns:a16="http://schemas.microsoft.com/office/drawing/2014/main" id="{48B5D950-DCDA-49BA-9C26-AF3F08A24DE1}"/>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55541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121</a:t>
            </a:fld>
            <a:endParaRPr/>
          </a:p>
        </p:txBody>
      </p:sp>
      <p:pic>
        <p:nvPicPr>
          <p:cNvPr id="7" name="Picture 6">
            <a:extLst>
              <a:ext uri="{FF2B5EF4-FFF2-40B4-BE49-F238E27FC236}">
                <a16:creationId xmlns:a16="http://schemas.microsoft.com/office/drawing/2014/main" id="{528F8F8A-D061-46FC-8573-0083161F0F1F}"/>
              </a:ext>
            </a:extLst>
          </p:cNvPr>
          <p:cNvPicPr>
            <a:picLocks noChangeAspect="1"/>
          </p:cNvPicPr>
          <p:nvPr/>
        </p:nvPicPr>
        <p:blipFill>
          <a:blip r:embed="rId3"/>
          <a:stretch>
            <a:fillRect/>
          </a:stretch>
        </p:blipFill>
        <p:spPr>
          <a:xfrm>
            <a:off x="2771987" y="920732"/>
            <a:ext cx="3600026" cy="3829119"/>
          </a:xfrm>
          <a:prstGeom prst="rect">
            <a:avLst/>
          </a:prstGeom>
        </p:spPr>
      </p:pic>
      <p:pic>
        <p:nvPicPr>
          <p:cNvPr id="9" name="Picture 8">
            <a:extLst>
              <a:ext uri="{FF2B5EF4-FFF2-40B4-BE49-F238E27FC236}">
                <a16:creationId xmlns:a16="http://schemas.microsoft.com/office/drawing/2014/main" id="{9F3B1E12-1236-4149-A815-BAF637BDA223}"/>
              </a:ext>
            </a:extLst>
          </p:cNvPr>
          <p:cNvPicPr>
            <a:picLocks noChangeAspect="1"/>
          </p:cNvPicPr>
          <p:nvPr/>
        </p:nvPicPr>
        <p:blipFill>
          <a:blip r:embed="rId4"/>
          <a:stretch>
            <a:fillRect/>
          </a:stretch>
        </p:blipFill>
        <p:spPr>
          <a:xfrm>
            <a:off x="613700" y="568736"/>
            <a:ext cx="1743318" cy="609685"/>
          </a:xfrm>
          <a:prstGeom prst="rect">
            <a:avLst/>
          </a:prstGeom>
        </p:spPr>
      </p:pic>
    </p:spTree>
    <p:extLst>
      <p:ext uri="{BB962C8B-B14F-4D97-AF65-F5344CB8AC3E}">
        <p14:creationId xmlns:p14="http://schemas.microsoft.com/office/powerpoint/2010/main" val="4003631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tinker &amp; shift” or “lift &amp; fiddle”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Core architecture of the application will not change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Involves recreating most of the on-premise infrastructure in the Cloud with a few Cloud optimizations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122</a:t>
            </a:fld>
            <a:endParaRPr/>
          </a:p>
        </p:txBody>
      </p:sp>
      <p:pic>
        <p:nvPicPr>
          <p:cNvPr id="5" name="Picture 4">
            <a:extLst>
              <a:ext uri="{FF2B5EF4-FFF2-40B4-BE49-F238E27FC236}">
                <a16:creationId xmlns:a16="http://schemas.microsoft.com/office/drawing/2014/main" id="{E45D7460-896D-4C5E-85E9-CA54588D54A8}"/>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16595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Those optimizations will involve a move to one or more Cloud native services for a specific, tangible business benefit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 common example is moving to a managed database (e.g. Relational Database Service, or RDS, in AWS)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Enables migration speed while providing cost savings or benefit in a targeted portion of the application’s architecture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123</a:t>
            </a:fld>
            <a:endParaRPr/>
          </a:p>
        </p:txBody>
      </p:sp>
      <p:pic>
        <p:nvPicPr>
          <p:cNvPr id="7" name="Picture 6">
            <a:extLst>
              <a:ext uri="{FF2B5EF4-FFF2-40B4-BE49-F238E27FC236}">
                <a16:creationId xmlns:a16="http://schemas.microsoft.com/office/drawing/2014/main" id="{0ABC82C6-6DD9-435D-8CC4-B5DF354E9015}"/>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249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124</a:t>
            </a:fld>
            <a:endParaRPr/>
          </a:p>
        </p:txBody>
      </p:sp>
      <p:pic>
        <p:nvPicPr>
          <p:cNvPr id="6" name="Picture 5">
            <a:extLst>
              <a:ext uri="{FF2B5EF4-FFF2-40B4-BE49-F238E27FC236}">
                <a16:creationId xmlns:a16="http://schemas.microsoft.com/office/drawing/2014/main" id="{1109B871-3093-42BA-BBB6-E805D7E32E0D}"/>
              </a:ext>
            </a:extLst>
          </p:cNvPr>
          <p:cNvPicPr>
            <a:picLocks/>
          </p:cNvPicPr>
          <p:nvPr/>
        </p:nvPicPr>
        <p:blipFill>
          <a:blip r:embed="rId3"/>
          <a:stretch>
            <a:fillRect/>
          </a:stretch>
        </p:blipFill>
        <p:spPr>
          <a:xfrm>
            <a:off x="2771775" y="923087"/>
            <a:ext cx="3600450" cy="3826764"/>
          </a:xfrm>
          <a:prstGeom prst="rect">
            <a:avLst/>
          </a:prstGeom>
        </p:spPr>
      </p:pic>
      <p:pic>
        <p:nvPicPr>
          <p:cNvPr id="9" name="Picture 8">
            <a:extLst>
              <a:ext uri="{FF2B5EF4-FFF2-40B4-BE49-F238E27FC236}">
                <a16:creationId xmlns:a16="http://schemas.microsoft.com/office/drawing/2014/main" id="{020D25C6-9DCA-4F56-87A4-28723251FE55}"/>
              </a:ext>
            </a:extLst>
          </p:cNvPr>
          <p:cNvPicPr>
            <a:picLocks noChangeAspect="1"/>
          </p:cNvPicPr>
          <p:nvPr/>
        </p:nvPicPr>
        <p:blipFill>
          <a:blip r:embed="rId4"/>
          <a:stretch>
            <a:fillRect/>
          </a:stretch>
        </p:blipFill>
        <p:spPr>
          <a:xfrm>
            <a:off x="648533" y="583844"/>
            <a:ext cx="1695687" cy="562053"/>
          </a:xfrm>
          <a:prstGeom prst="rect">
            <a:avLst/>
          </a:prstGeom>
        </p:spPr>
      </p:pic>
    </p:spTree>
    <p:extLst>
      <p:ext uri="{BB962C8B-B14F-4D97-AF65-F5344CB8AC3E}">
        <p14:creationId xmlns:p14="http://schemas.microsoft.com/office/powerpoint/2010/main" val="35501043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rearchitecting the application to maximize utilization of Cloud native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Likely the most expensive and most complex of the available options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application profile needs to fit, and business value must be identified commensurate with the cost required to execute</a:t>
            </a:r>
          </a:p>
          <a:p>
            <a:pPr>
              <a:spcBef>
                <a:spcPts val="0"/>
              </a:spcBef>
              <a:buFont typeface="Wingdings" panose="05000000000000000000" pitchFamily="2" charset="2"/>
              <a:buChar char="Ø"/>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125</a:t>
            </a:fld>
            <a:endParaRPr/>
          </a:p>
        </p:txBody>
      </p:sp>
      <p:pic>
        <p:nvPicPr>
          <p:cNvPr id="5" name="Picture 4">
            <a:extLst>
              <a:ext uri="{FF2B5EF4-FFF2-40B4-BE49-F238E27FC236}">
                <a16:creationId xmlns:a16="http://schemas.microsoft.com/office/drawing/2014/main" id="{75B8974D-F628-44DB-A3D5-BFCA52951AD2}"/>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76418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option if the application can benefit from features, scalability or performance offered by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include rearchitecting a monolith to microservices running in the Cloud or moving an application to serverless technologies for scale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126</a:t>
            </a:fld>
            <a:endParaRPr/>
          </a:p>
        </p:txBody>
      </p:sp>
      <p:pic>
        <p:nvPicPr>
          <p:cNvPr id="8" name="Picture 7">
            <a:extLst>
              <a:ext uri="{FF2B5EF4-FFF2-40B4-BE49-F238E27FC236}">
                <a16:creationId xmlns:a16="http://schemas.microsoft.com/office/drawing/2014/main" id="{9CFA59D7-867F-4E77-9FA1-12AEE9080A1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92824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127</a:t>
            </a:fld>
            <a:endParaRPr/>
          </a:p>
        </p:txBody>
      </p:sp>
      <p:sp>
        <p:nvSpPr>
          <p:cNvPr id="5" name="TextBox 4">
            <a:extLst>
              <a:ext uri="{FF2B5EF4-FFF2-40B4-BE49-F238E27FC236}">
                <a16:creationId xmlns:a16="http://schemas.microsoft.com/office/drawing/2014/main" id="{98A65F25-B274-43B2-AE22-81584B18D21C}"/>
              </a:ext>
            </a:extLst>
          </p:cNvPr>
          <p:cNvSpPr txBox="1"/>
          <p:nvPr/>
        </p:nvSpPr>
        <p:spPr>
          <a:xfrm>
            <a:off x="3338765" y="659281"/>
            <a:ext cx="2075447" cy="3554819"/>
          </a:xfrm>
          <a:prstGeom prst="rect">
            <a:avLst/>
          </a:prstGeom>
          <a:noFill/>
        </p:spPr>
        <p:txBody>
          <a:bodyPr wrap="square" rtlCol="0" anchor="ctr">
            <a:spAutoFit/>
          </a:bodyPr>
          <a:lstStyle/>
          <a:p>
            <a:pPr algn="ctr"/>
            <a:r>
              <a:rPr lang="en-US" sz="22500" dirty="0"/>
              <a:t>?</a:t>
            </a:r>
          </a:p>
        </p:txBody>
      </p:sp>
      <p:sp>
        <p:nvSpPr>
          <p:cNvPr id="6" name="TextBox 5">
            <a:extLst>
              <a:ext uri="{FF2B5EF4-FFF2-40B4-BE49-F238E27FC236}">
                <a16:creationId xmlns:a16="http://schemas.microsoft.com/office/drawing/2014/main" id="{1FF46B50-BD4F-454C-AC17-470A40A352FA}"/>
              </a:ext>
            </a:extLst>
          </p:cNvPr>
          <p:cNvSpPr txBox="1"/>
          <p:nvPr/>
        </p:nvSpPr>
        <p:spPr>
          <a:xfrm>
            <a:off x="245249" y="4006350"/>
            <a:ext cx="8572500" cy="415498"/>
          </a:xfrm>
          <a:prstGeom prst="rect">
            <a:avLst/>
          </a:prstGeom>
          <a:noFill/>
        </p:spPr>
        <p:txBody>
          <a:bodyPr wrap="square" rtlCol="0">
            <a:spAutoFit/>
          </a:bodyPr>
          <a:lstStyle/>
          <a:p>
            <a:pPr algn="ctr"/>
            <a:r>
              <a:rPr lang="en-US" sz="2100" dirty="0">
                <a:latin typeface="Helvetica Neue" panose="020B0604020202020204" charset="0"/>
              </a:rPr>
              <a:t>To Be Determined</a:t>
            </a:r>
          </a:p>
        </p:txBody>
      </p:sp>
      <p:pic>
        <p:nvPicPr>
          <p:cNvPr id="10" name="Picture 9">
            <a:extLst>
              <a:ext uri="{FF2B5EF4-FFF2-40B4-BE49-F238E27FC236}">
                <a16:creationId xmlns:a16="http://schemas.microsoft.com/office/drawing/2014/main" id="{4E0C43A2-3659-4124-9304-058E934A7FE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9600869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4856" y="140955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fit for applications that are candidates for moving from on-premise licensing (for installed products) to a SaaS model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Often applications that have been installed to manage a specific type of business capability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can include Customer Relationship Management (CRM), Enterprise Resource Planning (ERP), HR or e-mail (among others)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128</a:t>
            </a:fld>
            <a:endParaRPr/>
          </a:p>
        </p:txBody>
      </p:sp>
      <p:pic>
        <p:nvPicPr>
          <p:cNvPr id="5" name="Picture 4">
            <a:extLst>
              <a:ext uri="{FF2B5EF4-FFF2-40B4-BE49-F238E27FC236}">
                <a16:creationId xmlns:a16="http://schemas.microsoft.com/office/drawing/2014/main" id="{856BB6AA-217F-4A3C-9EA4-FE498DF0C944}"/>
              </a:ext>
            </a:extLst>
          </p:cNvPr>
          <p:cNvPicPr>
            <a:picLocks noChangeAspect="1"/>
          </p:cNvPicPr>
          <p:nvPr/>
        </p:nvPicPr>
        <p:blipFill>
          <a:blip r:embed="rId3"/>
          <a:stretch>
            <a:fillRect/>
          </a:stretch>
        </p:blipFill>
        <p:spPr>
          <a:xfrm>
            <a:off x="604856" y="560845"/>
            <a:ext cx="1733792" cy="590632"/>
          </a:xfrm>
          <a:prstGeom prst="rect">
            <a:avLst/>
          </a:prstGeom>
        </p:spPr>
      </p:pic>
    </p:spTree>
    <p:extLst>
      <p:ext uri="{BB962C8B-B14F-4D97-AF65-F5344CB8AC3E}">
        <p14:creationId xmlns:p14="http://schemas.microsoft.com/office/powerpoint/2010/main" val="5230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 some cases, an enterprise may have a “healthy” percentage of legacy applications that are no longer being used or maintained (especially for larger organizations)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When completing the Application Portfolio Assessment and associated interviews with application owners, look for opportunities to recommend retire of the unused legacy apps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can represent a “quick win”</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129</a:t>
            </a:fld>
            <a:endParaRPr/>
          </a:p>
        </p:txBody>
      </p:sp>
      <p:pic>
        <p:nvPicPr>
          <p:cNvPr id="5" name="Picture 4">
            <a:extLst>
              <a:ext uri="{FF2B5EF4-FFF2-40B4-BE49-F238E27FC236}">
                <a16:creationId xmlns:a16="http://schemas.microsoft.com/office/drawing/2014/main" id="{F9462A7B-9A97-40F2-9CA6-754BE1F858C2}"/>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24988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pic>
        <p:nvPicPr>
          <p:cNvPr id="5" name="Graphic 4" descr="Server with solid fill">
            <a:extLst>
              <a:ext uri="{FF2B5EF4-FFF2-40B4-BE49-F238E27FC236}">
                <a16:creationId xmlns:a16="http://schemas.microsoft.com/office/drawing/2014/main" id="{EBAA947F-F836-346A-A1CC-B49400D199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4346" y="1350274"/>
            <a:ext cx="457200" cy="457200"/>
          </a:xfrm>
          <a:prstGeom prst="rect">
            <a:avLst/>
          </a:prstGeom>
        </p:spPr>
      </p:pic>
      <p:sp>
        <p:nvSpPr>
          <p:cNvPr id="6" name="TextBox 5">
            <a:extLst>
              <a:ext uri="{FF2B5EF4-FFF2-40B4-BE49-F238E27FC236}">
                <a16:creationId xmlns:a16="http://schemas.microsoft.com/office/drawing/2014/main" id="{B839C71D-9012-CA25-CCFF-555AFC92DD8D}"/>
              </a:ext>
            </a:extLst>
          </p:cNvPr>
          <p:cNvSpPr txBox="1"/>
          <p:nvPr/>
        </p:nvSpPr>
        <p:spPr>
          <a:xfrm>
            <a:off x="2142699" y="1424985"/>
            <a:ext cx="4171666" cy="307777"/>
          </a:xfrm>
          <a:prstGeom prst="rect">
            <a:avLst/>
          </a:prstGeom>
          <a:noFill/>
        </p:spPr>
        <p:txBody>
          <a:bodyPr wrap="square" rtlCol="0">
            <a:spAutoFit/>
          </a:bodyPr>
          <a:lstStyle/>
          <a:p>
            <a:r>
              <a:rPr lang="en-US" dirty="0"/>
              <a:t>On-Premise (in a Data Center)</a:t>
            </a:r>
          </a:p>
        </p:txBody>
      </p:sp>
      <p:pic>
        <p:nvPicPr>
          <p:cNvPr id="8" name="Graphic 7" descr="Cloud with solid fill">
            <a:extLst>
              <a:ext uri="{FF2B5EF4-FFF2-40B4-BE49-F238E27FC236}">
                <a16:creationId xmlns:a16="http://schemas.microsoft.com/office/drawing/2014/main" id="{E3345755-AECC-9491-B7AC-A156398806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4346" y="1926118"/>
            <a:ext cx="457200" cy="457200"/>
          </a:xfrm>
          <a:prstGeom prst="rect">
            <a:avLst/>
          </a:prstGeom>
        </p:spPr>
      </p:pic>
      <p:sp>
        <p:nvSpPr>
          <p:cNvPr id="9" name="TextBox 8">
            <a:extLst>
              <a:ext uri="{FF2B5EF4-FFF2-40B4-BE49-F238E27FC236}">
                <a16:creationId xmlns:a16="http://schemas.microsoft.com/office/drawing/2014/main" id="{9F429941-D46C-6F41-E2DC-1BEC0B4A3159}"/>
              </a:ext>
            </a:extLst>
          </p:cNvPr>
          <p:cNvSpPr txBox="1"/>
          <p:nvPr/>
        </p:nvSpPr>
        <p:spPr>
          <a:xfrm>
            <a:off x="2142699" y="2010742"/>
            <a:ext cx="4171666" cy="307777"/>
          </a:xfrm>
          <a:prstGeom prst="rect">
            <a:avLst/>
          </a:prstGeom>
          <a:noFill/>
        </p:spPr>
        <p:txBody>
          <a:bodyPr wrap="square" rtlCol="0">
            <a:spAutoFit/>
          </a:bodyPr>
          <a:lstStyle/>
          <a:p>
            <a:r>
              <a:rPr lang="en-US" dirty="0"/>
              <a:t>Public Cloud</a:t>
            </a:r>
          </a:p>
        </p:txBody>
      </p:sp>
      <p:pic>
        <p:nvPicPr>
          <p:cNvPr id="11" name="Graphic 10" descr="Stop with solid fill">
            <a:extLst>
              <a:ext uri="{FF2B5EF4-FFF2-40B4-BE49-F238E27FC236}">
                <a16:creationId xmlns:a16="http://schemas.microsoft.com/office/drawing/2014/main" id="{0DE889CC-E5CA-D1F9-C77F-0852617D76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4346" y="2521788"/>
            <a:ext cx="457200" cy="457200"/>
          </a:xfrm>
          <a:prstGeom prst="rect">
            <a:avLst/>
          </a:prstGeom>
        </p:spPr>
      </p:pic>
      <p:sp>
        <p:nvSpPr>
          <p:cNvPr id="12" name="TextBox 11">
            <a:extLst>
              <a:ext uri="{FF2B5EF4-FFF2-40B4-BE49-F238E27FC236}">
                <a16:creationId xmlns:a16="http://schemas.microsoft.com/office/drawing/2014/main" id="{C531C982-ADF6-E314-9387-A275546BA9F5}"/>
              </a:ext>
            </a:extLst>
          </p:cNvPr>
          <p:cNvSpPr txBox="1"/>
          <p:nvPr/>
        </p:nvSpPr>
        <p:spPr>
          <a:xfrm>
            <a:off x="2142699" y="2598002"/>
            <a:ext cx="4171666" cy="307777"/>
          </a:xfrm>
          <a:prstGeom prst="rect">
            <a:avLst/>
          </a:prstGeom>
          <a:noFill/>
        </p:spPr>
        <p:txBody>
          <a:bodyPr wrap="square" rtlCol="0">
            <a:spAutoFit/>
          </a:bodyPr>
          <a:lstStyle/>
          <a:p>
            <a:r>
              <a:rPr lang="en-US" dirty="0"/>
              <a:t>At the Edge</a:t>
            </a:r>
          </a:p>
        </p:txBody>
      </p:sp>
      <p:pic>
        <p:nvPicPr>
          <p:cNvPr id="14" name="Graphic 13" descr="Blender with solid fill">
            <a:extLst>
              <a:ext uri="{FF2B5EF4-FFF2-40B4-BE49-F238E27FC236}">
                <a16:creationId xmlns:a16="http://schemas.microsoft.com/office/drawing/2014/main" id="{FB1A0B5F-0201-A25A-F1BF-091D6217D9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4346" y="3107545"/>
            <a:ext cx="457200" cy="457200"/>
          </a:xfrm>
          <a:prstGeom prst="rect">
            <a:avLst/>
          </a:prstGeom>
        </p:spPr>
      </p:pic>
      <p:sp>
        <p:nvSpPr>
          <p:cNvPr id="15" name="TextBox 14">
            <a:extLst>
              <a:ext uri="{FF2B5EF4-FFF2-40B4-BE49-F238E27FC236}">
                <a16:creationId xmlns:a16="http://schemas.microsoft.com/office/drawing/2014/main" id="{1326C2BC-DA54-BC8A-A026-E8B980964F9B}"/>
              </a:ext>
            </a:extLst>
          </p:cNvPr>
          <p:cNvSpPr txBox="1"/>
          <p:nvPr/>
        </p:nvSpPr>
        <p:spPr>
          <a:xfrm>
            <a:off x="2142699" y="3182256"/>
            <a:ext cx="4171666" cy="307777"/>
          </a:xfrm>
          <a:prstGeom prst="rect">
            <a:avLst/>
          </a:prstGeom>
          <a:noFill/>
        </p:spPr>
        <p:txBody>
          <a:bodyPr wrap="square" rtlCol="0">
            <a:spAutoFit/>
          </a:bodyPr>
          <a:lstStyle/>
          <a:p>
            <a:r>
              <a:rPr lang="en-US" dirty="0"/>
              <a:t>Hybrid Cloud</a:t>
            </a:r>
          </a:p>
        </p:txBody>
      </p:sp>
      <p:sp>
        <p:nvSpPr>
          <p:cNvPr id="19" name="TextBox 18">
            <a:extLst>
              <a:ext uri="{FF2B5EF4-FFF2-40B4-BE49-F238E27FC236}">
                <a16:creationId xmlns:a16="http://schemas.microsoft.com/office/drawing/2014/main" id="{3FE57705-A4D1-4F80-CE9D-9A2B5BE9008F}"/>
              </a:ext>
            </a:extLst>
          </p:cNvPr>
          <p:cNvSpPr txBox="1"/>
          <p:nvPr/>
        </p:nvSpPr>
        <p:spPr>
          <a:xfrm>
            <a:off x="1175982" y="3844450"/>
            <a:ext cx="6792036" cy="584775"/>
          </a:xfrm>
          <a:prstGeom prst="rect">
            <a:avLst/>
          </a:prstGeom>
          <a:noFill/>
        </p:spPr>
        <p:txBody>
          <a:bodyPr wrap="square" rtlCol="0">
            <a:spAutoFit/>
          </a:bodyPr>
          <a:lstStyle/>
          <a:p>
            <a:pPr algn="ctr"/>
            <a:r>
              <a:rPr lang="en-US" sz="3200" dirty="0">
                <a:solidFill>
                  <a:schemeClr val="accent1"/>
                </a:solidFill>
              </a:rPr>
              <a:t>What do they all mean?</a:t>
            </a:r>
          </a:p>
        </p:txBody>
      </p:sp>
    </p:spTree>
    <p:extLst>
      <p:ext uri="{BB962C8B-B14F-4D97-AF65-F5344CB8AC3E}">
        <p14:creationId xmlns:p14="http://schemas.microsoft.com/office/powerpoint/2010/main" val="11577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5" grpId="0"/>
      <p:bldP spid="1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The associated savings can potentially be advantageously factored into the business case for the Cloud modernization effort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Finally, retiring unused apps reduces attack surface area from a security perspective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130</a:t>
            </a:fld>
            <a:endParaRPr/>
          </a:p>
        </p:txBody>
      </p:sp>
      <p:pic>
        <p:nvPicPr>
          <p:cNvPr id="7" name="Picture 6">
            <a:extLst>
              <a:ext uri="{FF2B5EF4-FFF2-40B4-BE49-F238E27FC236}">
                <a16:creationId xmlns:a16="http://schemas.microsoft.com/office/drawing/2014/main" id="{77444D0D-7E35-4190-906E-D3B8BBC891FB}"/>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68334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1118" y="141431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Applications that must remain in place but that cannot be migrated to the Cloud without major refactor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profile may prevent the ability to completely move out of the data center (at least in the interim)</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From a cost perspective, it can be difficult for an enterprise to take on both the operating expense of Cloud while continuing to carry the capital expense of a data center and on-premise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hybrid model can be a good solution to support where needed </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131</a:t>
            </a:fld>
            <a:endParaRPr/>
          </a:p>
        </p:txBody>
      </p:sp>
      <p:pic>
        <p:nvPicPr>
          <p:cNvPr id="5" name="Picture 4">
            <a:extLst>
              <a:ext uri="{FF2B5EF4-FFF2-40B4-BE49-F238E27FC236}">
                <a16:creationId xmlns:a16="http://schemas.microsoft.com/office/drawing/2014/main" id="{C5C4AF63-9F76-454F-AA76-58A2B6DDE632}"/>
              </a:ext>
            </a:extLst>
          </p:cNvPr>
          <p:cNvPicPr>
            <a:picLocks noChangeAspect="1"/>
          </p:cNvPicPr>
          <p:nvPr/>
        </p:nvPicPr>
        <p:blipFill>
          <a:blip r:embed="rId3"/>
          <a:stretch>
            <a:fillRect/>
          </a:stretch>
        </p:blipFill>
        <p:spPr>
          <a:xfrm>
            <a:off x="631118" y="556081"/>
            <a:ext cx="1705213" cy="600159"/>
          </a:xfrm>
          <a:prstGeom prst="rect">
            <a:avLst/>
          </a:prstGeom>
        </p:spPr>
      </p:pic>
    </p:spTree>
    <p:extLst>
      <p:ext uri="{BB962C8B-B14F-4D97-AF65-F5344CB8AC3E}">
        <p14:creationId xmlns:p14="http://schemas.microsoft.com/office/powerpoint/2010/main" val="361988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132</a:t>
            </a:fld>
            <a:endParaRPr/>
          </a:p>
        </p:txBody>
      </p:sp>
      <p:sp>
        <p:nvSpPr>
          <p:cNvPr id="1296" name="Google Shape;1296;p112"/>
          <p:cNvSpPr txBox="1"/>
          <p:nvPr/>
        </p:nvSpPr>
        <p:spPr>
          <a:xfrm>
            <a:off x="3651031" y="716446"/>
            <a:ext cx="4572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Thoughts &amp; recommendations on which of the 6 R’s you’d recommend for each of the high-level infrastructure components used at the company, and 2) any business or technical drivers behind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6541421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Banking App</a:t>
            </a:r>
            <a:endParaRPr b="1" dirty="0">
              <a:latin typeface="Helvetica Neue"/>
              <a:ea typeface="Helvetica Neue"/>
              <a:cs typeface="Helvetica Neue"/>
              <a:sym typeface="Helvetica Neue"/>
            </a:endParaRPr>
          </a:p>
        </p:txBody>
      </p:sp>
      <p:sp>
        <p:nvSpPr>
          <p:cNvPr id="6" name="Google Shape;158;p26">
            <a:extLst>
              <a:ext uri="{FF2B5EF4-FFF2-40B4-BE49-F238E27FC236}">
                <a16:creationId xmlns:a16="http://schemas.microsoft.com/office/drawing/2014/main" id="{B4E5B6CD-6BDF-4C7E-8B8D-3453FEB06C5E}"/>
              </a:ext>
            </a:extLst>
          </p:cNvPr>
          <p:cNvSpPr txBox="1">
            <a:spLocks noGrp="1"/>
          </p:cNvSpPr>
          <p:nvPr>
            <p:ph type="subTitle" idx="1"/>
          </p:nvPr>
        </p:nvSpPr>
        <p:spPr>
          <a:xfrm>
            <a:off x="4602640" y="1542184"/>
            <a:ext cx="3832263"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If you wanted to sell an investment project to a client for rearchitecting this application for migration to the Cloud, what are some of the potential benefits you might put forth as justification?</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133</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704115" y="1168523"/>
            <a:ext cx="3602464" cy="3793640"/>
          </a:xfrm>
          <a:prstGeom prst="rect">
            <a:avLst/>
          </a:prstGeom>
        </p:spPr>
      </p:pic>
      <p:pic>
        <p:nvPicPr>
          <p:cNvPr id="8" name="Picture 7">
            <a:extLst>
              <a:ext uri="{FF2B5EF4-FFF2-40B4-BE49-F238E27FC236}">
                <a16:creationId xmlns:a16="http://schemas.microsoft.com/office/drawing/2014/main" id="{43BAFA5B-0859-4479-A4FD-421401946D50}"/>
              </a:ext>
            </a:extLst>
          </p:cNvPr>
          <p:cNvPicPr>
            <a:picLocks noChangeAspect="1"/>
          </p:cNvPicPr>
          <p:nvPr/>
        </p:nvPicPr>
        <p:blipFill>
          <a:blip r:embed="rId4"/>
          <a:stretch>
            <a:fillRect/>
          </a:stretch>
        </p:blipFill>
        <p:spPr>
          <a:xfrm>
            <a:off x="2331167" y="590298"/>
            <a:ext cx="1705213" cy="562053"/>
          </a:xfrm>
          <a:prstGeom prst="rect">
            <a:avLst/>
          </a:prstGeom>
        </p:spPr>
      </p:pic>
    </p:spTree>
    <p:extLst>
      <p:ext uri="{BB962C8B-B14F-4D97-AF65-F5344CB8AC3E}">
        <p14:creationId xmlns:p14="http://schemas.microsoft.com/office/powerpoint/2010/main" val="6480357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4486129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CI/CD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135</a:t>
            </a:fld>
            <a:endParaRPr lang="en"/>
          </a:p>
        </p:txBody>
      </p:sp>
    </p:spTree>
    <p:extLst>
      <p:ext uri="{BB962C8B-B14F-4D97-AF65-F5344CB8AC3E}">
        <p14:creationId xmlns:p14="http://schemas.microsoft.com/office/powerpoint/2010/main" val="3836723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136</a:t>
            </a:fld>
            <a:endParaRPr lang="en"/>
          </a:p>
        </p:txBody>
      </p:sp>
    </p:spTree>
    <p:extLst>
      <p:ext uri="{BB962C8B-B14F-4D97-AF65-F5344CB8AC3E}">
        <p14:creationId xmlns:p14="http://schemas.microsoft.com/office/powerpoint/2010/main" val="41450235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Tree>
    <p:extLst>
      <p:ext uri="{BB962C8B-B14F-4D97-AF65-F5344CB8AC3E}">
        <p14:creationId xmlns:p14="http://schemas.microsoft.com/office/powerpoint/2010/main" val="89845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a:solidFill>
            <a:schemeClr val="accent1"/>
          </a:solidFill>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a:solidFill>
            <a:schemeClr val="accent1"/>
          </a:solidFill>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a:solidFill>
            <a:schemeClr val="accent1"/>
          </a:solidFill>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a:solidFill>
            <a:schemeClr val="accent1"/>
          </a:solidFill>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a:solidFill>
            <a:schemeClr val="accent1"/>
          </a:solidFill>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a:solidFill>
            <a:schemeClr val="accent1"/>
          </a:solidFill>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a:solidFill>
            <a:schemeClr val="accent1"/>
          </a:solidFill>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a:solidFill>
            <a:schemeClr val="accent1"/>
          </a:solidFill>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a:solidFill>
            <a:schemeClr val="accent1"/>
          </a:solidFill>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a:solidFill>
            <a:schemeClr val="accent1"/>
          </a:solidFill>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a:solidFill>
            <a:schemeClr val="accent1"/>
          </a:solidFill>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8025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131397" y="1278978"/>
            <a:ext cx="6881206" cy="25855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From the brief overview of the Knight Capital Group scenario, can you identify any specific implementation choices that might’ve led to the issues encountered?</a:t>
            </a:r>
          </a:p>
          <a:p>
            <a:pPr algn="ctr"/>
            <a:endParaRPr lang="en-US" sz="2100" dirty="0">
              <a:solidFill>
                <a:srgbClr val="575757"/>
              </a:solidFill>
            </a:endParaRPr>
          </a:p>
          <a:p>
            <a:pPr algn="ctr"/>
            <a:r>
              <a:rPr lang="en-US" sz="2100" dirty="0">
                <a:solidFill>
                  <a:srgbClr val="575757"/>
                </a:solidFill>
              </a:rPr>
              <a:t>Type your answer in chat or come off mute and share</a:t>
            </a:r>
          </a:p>
        </p:txBody>
      </p:sp>
    </p:spTree>
    <p:extLst>
      <p:ext uri="{BB962C8B-B14F-4D97-AF65-F5344CB8AC3E}">
        <p14:creationId xmlns:p14="http://schemas.microsoft.com/office/powerpoint/2010/main" val="24881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Can mean a few different things:</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a wholly-owned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 a COLO (or co-location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Sometimes called a “private cloud”</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a:t>
            </a:fld>
            <a:endParaRPr/>
          </a:p>
        </p:txBody>
      </p:sp>
      <p:pic>
        <p:nvPicPr>
          <p:cNvPr id="3" name="Picture 2" descr="Illuminated server room panel">
            <a:extLst>
              <a:ext uri="{FF2B5EF4-FFF2-40B4-BE49-F238E27FC236}">
                <a16:creationId xmlns:a16="http://schemas.microsoft.com/office/drawing/2014/main" id="{E5824851-4E0C-41CE-4E3F-0A5D848350E0}"/>
              </a:ext>
            </a:extLst>
          </p:cNvPr>
          <p:cNvPicPr>
            <a:picLocks noChangeAspect="1"/>
          </p:cNvPicPr>
          <p:nvPr/>
        </p:nvPicPr>
        <p:blipFill>
          <a:blip r:embed="rId3"/>
          <a:stretch>
            <a:fillRect/>
          </a:stretch>
        </p:blipFill>
        <p:spPr>
          <a:xfrm>
            <a:off x="4426250" y="1185169"/>
            <a:ext cx="4160757" cy="2773161"/>
          </a:xfrm>
          <a:prstGeom prst="rect">
            <a:avLst/>
          </a:prstGeom>
        </p:spPr>
      </p:pic>
    </p:spTree>
    <p:extLst>
      <p:ext uri="{BB962C8B-B14F-4D97-AF65-F5344CB8AC3E}">
        <p14:creationId xmlns:p14="http://schemas.microsoft.com/office/powerpoint/2010/main" val="60064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140</a:t>
            </a:fld>
            <a:endParaRPr lang="en"/>
          </a:p>
        </p:txBody>
      </p:sp>
    </p:spTree>
    <p:extLst>
      <p:ext uri="{BB962C8B-B14F-4D97-AF65-F5344CB8AC3E}">
        <p14:creationId xmlns:p14="http://schemas.microsoft.com/office/powerpoint/2010/main" val="10361826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Tree>
    <p:extLst>
      <p:ext uri="{BB962C8B-B14F-4D97-AF65-F5344CB8AC3E}">
        <p14:creationId xmlns:p14="http://schemas.microsoft.com/office/powerpoint/2010/main" val="228352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Tree>
    <p:extLst>
      <p:ext uri="{BB962C8B-B14F-4D97-AF65-F5344CB8AC3E}">
        <p14:creationId xmlns:p14="http://schemas.microsoft.com/office/powerpoint/2010/main" val="10020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Tree>
    <p:extLst>
      <p:ext uri="{BB962C8B-B14F-4D97-AF65-F5344CB8AC3E}">
        <p14:creationId xmlns:p14="http://schemas.microsoft.com/office/powerpoint/2010/main" val="232709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19175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Taking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741559"/>
            <a:chOff x="2563987" y="1225296"/>
            <a:chExt cx="7150813" cy="232208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2" y="3249425"/>
              <a:ext cx="1403767" cy="2979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4498" y="2586752"/>
              <a:ext cx="457200" cy="457200"/>
            </a:xfrm>
            <a:prstGeom prst="rect">
              <a:avLst/>
            </a:prstGeom>
          </p:spPr>
        </p:pic>
      </p:grpSp>
    </p:spTree>
    <p:extLst>
      <p:ext uri="{BB962C8B-B14F-4D97-AF65-F5344CB8AC3E}">
        <p14:creationId xmlns:p14="http://schemas.microsoft.com/office/powerpoint/2010/main" val="17915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Delivery</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146</a:t>
            </a:fld>
            <a:endParaRPr lang="en"/>
          </a:p>
        </p:txBody>
      </p:sp>
    </p:spTree>
    <p:extLst>
      <p:ext uri="{BB962C8B-B14F-4D97-AF65-F5344CB8AC3E}">
        <p14:creationId xmlns:p14="http://schemas.microsoft.com/office/powerpoint/2010/main" val="42539140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Delivery</a:t>
            </a:r>
          </a:p>
        </p:txBody>
      </p:sp>
      <p:grpSp>
        <p:nvGrpSpPr>
          <p:cNvPr id="18" name="Group 17">
            <a:extLst>
              <a:ext uri="{FF2B5EF4-FFF2-40B4-BE49-F238E27FC236}">
                <a16:creationId xmlns:a16="http://schemas.microsoft.com/office/drawing/2014/main" id="{F56CFCB9-BF5F-4F27-A2AC-A93818279693}"/>
              </a:ext>
            </a:extLst>
          </p:cNvPr>
          <p:cNvGrpSpPr/>
          <p:nvPr/>
        </p:nvGrpSpPr>
        <p:grpSpPr>
          <a:xfrm>
            <a:off x="676810" y="1515117"/>
            <a:ext cx="7790381" cy="2575603"/>
            <a:chOff x="1304817" y="2196101"/>
            <a:chExt cx="10387174" cy="3434137"/>
          </a:xfrm>
        </p:grpSpPr>
        <p:sp>
          <p:nvSpPr>
            <p:cNvPr id="5" name="Rectangle: Rounded Corners 4">
              <a:extLst>
                <a:ext uri="{FF2B5EF4-FFF2-40B4-BE49-F238E27FC236}">
                  <a16:creationId xmlns:a16="http://schemas.microsoft.com/office/drawing/2014/main" id="{E7BCD73B-BB12-4A28-B498-57ECA5D2FAFC}"/>
                </a:ext>
              </a:extLst>
            </p:cNvPr>
            <p:cNvSpPr/>
            <p:nvPr/>
          </p:nvSpPr>
          <p:spPr>
            <a:xfrm>
              <a:off x="1304817" y="2196101"/>
              <a:ext cx="2034283"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Integration</a:t>
              </a:r>
            </a:p>
          </p:txBody>
        </p:sp>
        <p:sp>
          <p:nvSpPr>
            <p:cNvPr id="6" name="Rectangle: Rounded Corners 5">
              <a:extLst>
                <a:ext uri="{FF2B5EF4-FFF2-40B4-BE49-F238E27FC236}">
                  <a16:creationId xmlns:a16="http://schemas.microsoft.com/office/drawing/2014/main" id="{B9DBB949-22A8-47DB-BDC8-7D6CE0EFC503}"/>
                </a:ext>
              </a:extLst>
            </p:cNvPr>
            <p:cNvSpPr/>
            <p:nvPr/>
          </p:nvSpPr>
          <p:spPr>
            <a:xfrm>
              <a:off x="4272339" y="2196101"/>
              <a:ext cx="2034282"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Testing</a:t>
              </a:r>
            </a:p>
          </p:txBody>
        </p:sp>
        <p:sp>
          <p:nvSpPr>
            <p:cNvPr id="7" name="Rectangle: Rounded Corners 6">
              <a:extLst>
                <a:ext uri="{FF2B5EF4-FFF2-40B4-BE49-F238E27FC236}">
                  <a16:creationId xmlns:a16="http://schemas.microsoft.com/office/drawing/2014/main" id="{0D18634B-62B1-4EB5-958F-D1C0F7155430}"/>
                </a:ext>
              </a:extLst>
            </p:cNvPr>
            <p:cNvSpPr/>
            <p:nvPr/>
          </p:nvSpPr>
          <p:spPr>
            <a:xfrm>
              <a:off x="7239860" y="2196101"/>
              <a:ext cx="2034282"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Deployment</a:t>
              </a:r>
            </a:p>
          </p:txBody>
        </p:sp>
        <p:sp>
          <p:nvSpPr>
            <p:cNvPr id="8" name="Arrow: Right 7">
              <a:extLst>
                <a:ext uri="{FF2B5EF4-FFF2-40B4-BE49-F238E27FC236}">
                  <a16:creationId xmlns:a16="http://schemas.microsoft.com/office/drawing/2014/main" id="{E6B9BC6B-35A8-47B1-B09B-06A94A465F5C}"/>
                </a:ext>
              </a:extLst>
            </p:cNvPr>
            <p:cNvSpPr/>
            <p:nvPr/>
          </p:nvSpPr>
          <p:spPr>
            <a:xfrm>
              <a:off x="3538591"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Arrow: Right 8">
              <a:extLst>
                <a:ext uri="{FF2B5EF4-FFF2-40B4-BE49-F238E27FC236}">
                  <a16:creationId xmlns:a16="http://schemas.microsoft.com/office/drawing/2014/main" id="{29EF85F3-9E4F-449F-AAFC-825C7B51077A}"/>
                </a:ext>
              </a:extLst>
            </p:cNvPr>
            <p:cNvSpPr/>
            <p:nvPr/>
          </p:nvSpPr>
          <p:spPr>
            <a:xfrm>
              <a:off x="6454742"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Rectangle 9">
              <a:extLst>
                <a:ext uri="{FF2B5EF4-FFF2-40B4-BE49-F238E27FC236}">
                  <a16:creationId xmlns:a16="http://schemas.microsoft.com/office/drawing/2014/main" id="{8EAA4320-A0F7-49EA-AD95-334B491573CF}"/>
                </a:ext>
              </a:extLst>
            </p:cNvPr>
            <p:cNvSpPr/>
            <p:nvPr/>
          </p:nvSpPr>
          <p:spPr>
            <a:xfrm>
              <a:off x="8077203" y="4736388"/>
              <a:ext cx="359596" cy="893850"/>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1" name="Rectangle 10">
              <a:extLst>
                <a:ext uri="{FF2B5EF4-FFF2-40B4-BE49-F238E27FC236}">
                  <a16:creationId xmlns:a16="http://schemas.microsoft.com/office/drawing/2014/main" id="{170C3DC5-D343-44DB-97A4-13D913B6D143}"/>
                </a:ext>
              </a:extLst>
            </p:cNvPr>
            <p:cNvSpPr/>
            <p:nvPr/>
          </p:nvSpPr>
          <p:spPr>
            <a:xfrm>
              <a:off x="2321958" y="5273622"/>
              <a:ext cx="6007815" cy="356616"/>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2">
                      <a:lumMod val="10000"/>
                    </a:schemeClr>
                  </a:solidFill>
                </a:rPr>
                <a:t>Continuous Delivery</a:t>
              </a:r>
            </a:p>
          </p:txBody>
        </p:sp>
        <p:sp>
          <p:nvSpPr>
            <p:cNvPr id="14" name="Arrow: Up 13">
              <a:extLst>
                <a:ext uri="{FF2B5EF4-FFF2-40B4-BE49-F238E27FC236}">
                  <a16:creationId xmlns:a16="http://schemas.microsoft.com/office/drawing/2014/main" id="{53429047-CD05-4378-A05F-560C904E9021}"/>
                </a:ext>
              </a:extLst>
            </p:cNvPr>
            <p:cNvSpPr/>
            <p:nvPr/>
          </p:nvSpPr>
          <p:spPr>
            <a:xfrm>
              <a:off x="1954230" y="4736388"/>
              <a:ext cx="735456" cy="893850"/>
            </a:xfrm>
            <a:prstGeom prst="up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Star: 5 Points 14">
              <a:extLst>
                <a:ext uri="{FF2B5EF4-FFF2-40B4-BE49-F238E27FC236}">
                  <a16:creationId xmlns:a16="http://schemas.microsoft.com/office/drawing/2014/main" id="{45C198D8-2482-4E76-9C6D-76E13389CE33}"/>
                </a:ext>
              </a:extLst>
            </p:cNvPr>
            <p:cNvSpPr/>
            <p:nvPr/>
          </p:nvSpPr>
          <p:spPr>
            <a:xfrm>
              <a:off x="10038711" y="2625430"/>
              <a:ext cx="1397286" cy="1253447"/>
            </a:xfrm>
            <a:prstGeom prst="star5">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6" name="Arrow: Right 15">
              <a:extLst>
                <a:ext uri="{FF2B5EF4-FFF2-40B4-BE49-F238E27FC236}">
                  <a16:creationId xmlns:a16="http://schemas.microsoft.com/office/drawing/2014/main" id="{688664FC-11B8-4026-B6A4-B091F9C7B126}"/>
                </a:ext>
              </a:extLst>
            </p:cNvPr>
            <p:cNvSpPr/>
            <p:nvPr/>
          </p:nvSpPr>
          <p:spPr>
            <a:xfrm>
              <a:off x="9422263"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7" name="TextBox 16">
              <a:extLst>
                <a:ext uri="{FF2B5EF4-FFF2-40B4-BE49-F238E27FC236}">
                  <a16:creationId xmlns:a16="http://schemas.microsoft.com/office/drawing/2014/main" id="{A518447F-85B6-450D-90C9-AB05B931F6E8}"/>
                </a:ext>
              </a:extLst>
            </p:cNvPr>
            <p:cNvSpPr txBox="1"/>
            <p:nvPr/>
          </p:nvSpPr>
          <p:spPr>
            <a:xfrm>
              <a:off x="10038711" y="3965825"/>
              <a:ext cx="1653280" cy="2667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Continuous Value</a:t>
              </a:r>
            </a:p>
          </p:txBody>
        </p:sp>
      </p:grpSp>
    </p:spTree>
    <p:extLst>
      <p:ext uri="{BB962C8B-B14F-4D97-AF65-F5344CB8AC3E}">
        <p14:creationId xmlns:p14="http://schemas.microsoft.com/office/powerpoint/2010/main" val="27990241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Integration</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148</a:t>
            </a:fld>
            <a:endParaRPr lang="en"/>
          </a:p>
        </p:txBody>
      </p:sp>
    </p:spTree>
    <p:extLst>
      <p:ext uri="{BB962C8B-B14F-4D97-AF65-F5344CB8AC3E}">
        <p14:creationId xmlns:p14="http://schemas.microsoft.com/office/powerpoint/2010/main" val="26464478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0D0B64-34F6-4190-4D4A-A5F3DC98796D}"/>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Changes from individual developers are merged &amp; system is validated “as a whole”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Code changes are detected &amp; automated processes are executed to assess </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Any issues uncovered are communicated to the developers for remediation (feedback)</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Targeted testing (i.e., unit testing) executed as part of CI flow</a:t>
            </a:r>
          </a:p>
        </p:txBody>
      </p:sp>
    </p:spTree>
    <p:extLst>
      <p:ext uri="{BB962C8B-B14F-4D97-AF65-F5344CB8AC3E}">
        <p14:creationId xmlns:p14="http://schemas.microsoft.com/office/powerpoint/2010/main" val="266771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15</a:t>
            </a:fld>
            <a:endParaRPr/>
          </a:p>
        </p:txBody>
      </p:sp>
      <p:pic>
        <p:nvPicPr>
          <p:cNvPr id="3" name="Picture 2">
            <a:extLst>
              <a:ext uri="{FF2B5EF4-FFF2-40B4-BE49-F238E27FC236}">
                <a16:creationId xmlns:a16="http://schemas.microsoft.com/office/drawing/2014/main" id="{ED563255-BF1E-4746-A020-BB5363D62110}"/>
              </a:ext>
            </a:extLst>
          </p:cNvPr>
          <p:cNvPicPr>
            <a:picLocks noChangeAspect="1"/>
          </p:cNvPicPr>
          <p:nvPr/>
        </p:nvPicPr>
        <p:blipFill>
          <a:blip r:embed="rId3"/>
          <a:stretch>
            <a:fillRect/>
          </a:stretch>
        </p:blipFill>
        <p:spPr>
          <a:xfrm>
            <a:off x="2403569" y="1114221"/>
            <a:ext cx="4336862" cy="2915057"/>
          </a:xfrm>
          <a:prstGeom prst="rect">
            <a:avLst/>
          </a:prstGeom>
        </p:spPr>
      </p:pic>
    </p:spTree>
    <p:extLst>
      <p:ext uri="{BB962C8B-B14F-4D97-AF65-F5344CB8AC3E}">
        <p14:creationId xmlns:p14="http://schemas.microsoft.com/office/powerpoint/2010/main" val="11374908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129F4-04D4-C369-AF5D-3B5D327EFB31}"/>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2343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Initiation is often event-driven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Rather than waiting for a “critical mass” of changes before starting our testing, each change can be exercised &amp; validated as it gets persisted to the centralized code repository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Amplifies the feedback loop rather than burying in a “sea” of other changes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Sets the stage for multiple types of validation (including security validation, or DevSecOps)</a:t>
            </a:r>
          </a:p>
        </p:txBody>
      </p:sp>
    </p:spTree>
    <p:extLst>
      <p:ext uri="{BB962C8B-B14F-4D97-AF65-F5344CB8AC3E}">
        <p14:creationId xmlns:p14="http://schemas.microsoft.com/office/powerpoint/2010/main" val="76636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4B357-C546-DED5-40CC-01A09F8299CA}"/>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Best practices:</a:t>
            </a:r>
          </a:p>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Minimize dependencies between features – each feature should be able to stand on its own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Work to drive out manual steps and make automation the priority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Stabilize data sources &amp; other system dependencies through mocking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Include assessment of code quality (e.g., cyclomatic complexity) &amp; unit test coverage as key parts of verification workflow</a:t>
            </a:r>
          </a:p>
        </p:txBody>
      </p:sp>
    </p:spTree>
    <p:extLst>
      <p:ext uri="{BB962C8B-B14F-4D97-AF65-F5344CB8AC3E}">
        <p14:creationId xmlns:p14="http://schemas.microsoft.com/office/powerpoint/2010/main" val="287574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Testing</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152</a:t>
            </a:fld>
            <a:endParaRPr lang="en"/>
          </a:p>
        </p:txBody>
      </p:sp>
    </p:spTree>
    <p:extLst>
      <p:ext uri="{BB962C8B-B14F-4D97-AF65-F5344CB8AC3E}">
        <p14:creationId xmlns:p14="http://schemas.microsoft.com/office/powerpoint/2010/main" val="32570445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8563F-C82C-02C8-0C02-A2BBAF6545A9}"/>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extLst>
              <p:ext uri="{D42A27DB-BD31-4B8C-83A1-F6EECF244321}">
                <p14:modId xmlns:p14="http://schemas.microsoft.com/office/powerpoint/2010/main" val="1095150314"/>
              </p:ext>
            </p:extLst>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dirty="0">
                          <a:latin typeface="+mj-lt"/>
                        </a:rPr>
                        <a:t>Common Types</a:t>
                      </a:r>
                    </a:p>
                  </a:txBody>
                  <a:tcPr marL="68580" marR="68580" marT="34290" marB="34290"/>
                </a:tc>
                <a:tc>
                  <a:txBody>
                    <a:bodyPr/>
                    <a:lstStyle/>
                    <a:p>
                      <a:pPr algn="ctr"/>
                      <a:r>
                        <a:rPr lang="en-US" sz="900">
                          <a:latin typeface="+mj-lt"/>
                        </a:rPr>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mj-lt"/>
                          <a:ea typeface="+mn-ea"/>
                          <a:cs typeface="+mn-cs"/>
                        </a:rPr>
                        <a:t>Unit testing</a:t>
                      </a:r>
                    </a:p>
                  </a:txBody>
                  <a:tcPr marL="68580" marR="68580" marT="34290" marB="34290" anchor="ctr"/>
                </a:tc>
                <a:tc>
                  <a:txBody>
                    <a:bodyPr/>
                    <a:lstStyle/>
                    <a:p>
                      <a:r>
                        <a:rPr lang="en-US" sz="900" dirty="0">
                          <a:solidFill>
                            <a:schemeClr val="tx2"/>
                          </a:solidFill>
                          <a:latin typeface="+mj-lt"/>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dirty="0">
                        <a:latin typeface="+mj-lt"/>
                      </a:endParaRPr>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Regression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latin typeface="+mj-lt"/>
                      </a:endParaRPr>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Integration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latin typeface="+mj-lt"/>
                      </a:endParaRPr>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mj-lt"/>
                        </a:rPr>
                        <a:t>Functional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latin typeface="+mj-lt"/>
                      </a:endParaRPr>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Acceptance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latin typeface="+mj-lt"/>
                      </a:endParaRPr>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mj-lt"/>
                        </a:rPr>
                        <a:t>Security testing</a:t>
                      </a:r>
                      <a:endParaRPr lang="en-US" sz="900">
                        <a:latin typeface="+mj-lt"/>
                      </a:endParaRPr>
                    </a:p>
                  </a:txBody>
                  <a:tcPr marL="68580" marR="68580" marT="34290" marB="34290" anchor="ctr"/>
                </a:tc>
                <a:tc>
                  <a:txBody>
                    <a:bodyPr/>
                    <a:lstStyle/>
                    <a:p>
                      <a:r>
                        <a:rPr lang="en-US" sz="900" dirty="0">
                          <a:solidFill>
                            <a:schemeClr val="tx2"/>
                          </a:solidFill>
                          <a:latin typeface="+mj-lt"/>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latin typeface="+mj-lt"/>
                      </a:endParaRPr>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mj-lt"/>
                        </a:rPr>
                        <a:t>Performance testing</a:t>
                      </a:r>
                      <a:endParaRPr lang="en-US" sz="900">
                        <a:latin typeface="+mj-lt"/>
                      </a:endParaRPr>
                    </a:p>
                  </a:txBody>
                  <a:tcPr marL="68580" marR="68580" marT="34290" marB="34290" anchor="ctr"/>
                </a:tc>
                <a:tc>
                  <a:txBody>
                    <a:bodyPr/>
                    <a:lstStyle/>
                    <a:p>
                      <a:r>
                        <a:rPr lang="en-US" sz="900" dirty="0">
                          <a:solidFill>
                            <a:schemeClr val="tx2"/>
                          </a:solidFill>
                          <a:latin typeface="+mj-lt"/>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latin typeface="+mj-lt"/>
                      </a:endParaRPr>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3C450-489F-285D-ECCD-DD7B12112D44}"/>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TextBox 9">
            <a:extLst>
              <a:ext uri="{FF2B5EF4-FFF2-40B4-BE49-F238E27FC236}">
                <a16:creationId xmlns:a16="http://schemas.microsoft.com/office/drawing/2014/main" id="{C0B4F42C-2BA5-4C4D-8974-5933CEFA1822}"/>
              </a:ext>
            </a:extLst>
          </p:cNvPr>
          <p:cNvSpPr txBox="1"/>
          <p:nvPr/>
        </p:nvSpPr>
        <p:spPr>
          <a:xfrm>
            <a:off x="933007" y="2721991"/>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Maximizes the use &amp; benefits of automation to enable “early &amp; often”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multiple “hooks” within the workflow for plugging in the various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Enables integration of testing results into the pipeline as quality gates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Accelerates test result feedback for visibility &amp; effective disposition </a:t>
            </a:r>
          </a:p>
        </p:txBody>
      </p:sp>
      <p:sp>
        <p:nvSpPr>
          <p:cNvPr id="2" name="TextBox 1">
            <a:extLst>
              <a:ext uri="{FF2B5EF4-FFF2-40B4-BE49-F238E27FC236}">
                <a16:creationId xmlns:a16="http://schemas.microsoft.com/office/drawing/2014/main" id="{04D9F9A1-8ACA-4B6D-B0BF-41160F62ACA3}"/>
              </a:ext>
            </a:extLst>
          </p:cNvPr>
          <p:cNvSpPr txBox="1"/>
          <p:nvPr/>
        </p:nvSpPr>
        <p:spPr>
          <a:xfrm>
            <a:off x="832207" y="2257746"/>
            <a:ext cx="6141377"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How does Continuous Integration help promote software quality?</a:t>
            </a:r>
          </a:p>
        </p:txBody>
      </p:sp>
    </p:spTree>
    <p:extLst>
      <p:ext uri="{BB962C8B-B14F-4D97-AF65-F5344CB8AC3E}">
        <p14:creationId xmlns:p14="http://schemas.microsoft.com/office/powerpoint/2010/main" val="266375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Deployment</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155</a:t>
            </a:fld>
            <a:endParaRPr lang="en"/>
          </a:p>
        </p:txBody>
      </p:sp>
    </p:spTree>
    <p:extLst>
      <p:ext uri="{BB962C8B-B14F-4D97-AF65-F5344CB8AC3E}">
        <p14:creationId xmlns:p14="http://schemas.microsoft.com/office/powerpoint/2010/main" val="29231611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7D5BE-BDF4-7BCB-427C-7D07150EC63D}"/>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Does not necessarily mean continuously deployed, but rather continuously </a:t>
            </a:r>
            <a:r>
              <a:rPr lang="en-US" sz="1350" i="1" kern="1200" dirty="0">
                <a:solidFill>
                  <a:srgbClr val="575757"/>
                </a:solidFill>
                <a:latin typeface="+mj-lt"/>
              </a:rPr>
              <a:t>ready</a:t>
            </a:r>
            <a:r>
              <a:rPr lang="en-US" sz="1350" kern="1200" dirty="0">
                <a:solidFill>
                  <a:srgbClr val="575757"/>
                </a:solidFill>
                <a:latin typeface="+mj-lt"/>
              </a:rPr>
              <a:t> to deploy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Through a release pipeline, seeks to push latest version of the software through the environments at the frequency required by the business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Intended to help get innovation “quickly” into the hands of users &amp; customers for serving needs &amp; gathering feedback</a:t>
            </a:r>
          </a:p>
        </p:txBody>
      </p:sp>
      <p:sp>
        <p:nvSpPr>
          <p:cNvPr id="6" name="Rectangle 5">
            <a:extLst>
              <a:ext uri="{FF2B5EF4-FFF2-40B4-BE49-F238E27FC236}">
                <a16:creationId xmlns:a16="http://schemas.microsoft.com/office/drawing/2014/main" id="{1FBE3AC4-4FC2-4F29-9ED1-41B7991DD0B1}"/>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42220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D65113-6E36-8619-5FDA-3F24AA07EF4F}"/>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Version management: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Often l</a:t>
            </a:r>
            <a:r>
              <a:rPr lang="en-US" sz="1350" kern="1200" dirty="0" err="1">
                <a:solidFill>
                  <a:srgbClr val="575757"/>
                </a:solidFill>
                <a:latin typeface="+mj-lt"/>
              </a:rPr>
              <a:t>everages</a:t>
            </a:r>
            <a:r>
              <a:rPr lang="en-US" sz="1350" kern="1200" dirty="0">
                <a:solidFill>
                  <a:srgbClr val="575757"/>
                </a:solidFill>
                <a:latin typeface="+mj-lt"/>
              </a:rPr>
              <a:t> semantic versioning (</a:t>
            </a:r>
            <a:r>
              <a:rPr lang="en-US" sz="1350" kern="1200" dirty="0" err="1">
                <a:solidFill>
                  <a:srgbClr val="575757"/>
                </a:solidFill>
                <a:latin typeface="+mj-lt"/>
              </a:rPr>
              <a:t>major.minor.patch</a:t>
            </a:r>
            <a:r>
              <a:rPr lang="en-US" sz="1350" kern="1200" dirty="0">
                <a:solidFill>
                  <a:srgbClr val="575757"/>
                </a:solidFill>
                <a:latin typeface="+mj-lt"/>
              </a:rPr>
              <a: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Often leverages explicit versioning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Seeks to keep a clear distinction &amp; separation between each version of the software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Goal is version traceability &amp; visibility when upgrade is possible, or rollback is required</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1852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66B45-EBA7-0BB6-B25F-2A6BA128F40B}"/>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Blue/Green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Maintains two (or more) identical hosting environments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Production traffic is managed through routing – switch routing from old to new, &amp; verify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If issues uncovered, routing can be switched back to previous version for quick rollback</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56883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F9388-CD51-7FC5-B835-4A2CD550A2AD}"/>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Canary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Small portion of traffic can be routed to new version to ease in adoption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Allows verification of new version in lower risk manner (like a canary in a coal mine)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As confidence in new version builds, more and more traffic can be transitioned over until new version is used exclusively</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1703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How infrastructure has traditionally been done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companies try and estimate current &amp; future hardware capacity needed to support business operations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7" name="Picture 6" descr="Illuminated server room panel">
            <a:extLst>
              <a:ext uri="{FF2B5EF4-FFF2-40B4-BE49-F238E27FC236}">
                <a16:creationId xmlns:a16="http://schemas.microsoft.com/office/drawing/2014/main" id="{B65CC9F0-8E32-1E5A-FF2F-33F5A8EB8EA4}"/>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2941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Responsible AI</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160</a:t>
            </a:fld>
            <a:endParaRPr/>
          </a:p>
        </p:txBody>
      </p:sp>
      <p:sp>
        <p:nvSpPr>
          <p:cNvPr id="1296" name="Google Shape;1296;p112"/>
          <p:cNvSpPr txBox="1"/>
          <p:nvPr/>
        </p:nvSpPr>
        <p:spPr>
          <a:xfrm>
            <a:off x="3791615" y="1622750"/>
            <a:ext cx="4572000"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Using the details of the Knight Capital Group incident (</a:t>
            </a:r>
            <a:r>
              <a:rPr lang="en-US" sz="1200" b="0" i="0" u="none" strike="noStrike" cap="none" dirty="0">
                <a:solidFill>
                  <a:srgbClr val="D4D4D4"/>
                </a:solidFill>
                <a:latin typeface="Arial"/>
                <a:ea typeface="Arial"/>
                <a:cs typeface="Arial"/>
                <a:sym typeface="Arial"/>
                <a:hlinkClick r:id="rId3"/>
              </a:rPr>
              <a:t>https://dougseven.com/2014/04/17/knightmare-a-devops-cautionary-tale/</a:t>
            </a:r>
            <a:r>
              <a:rPr lang="en-US" sz="1200" b="0" i="0" u="none" strike="noStrike" cap="none" dirty="0">
                <a:solidFill>
                  <a:srgbClr val="D4D4D4"/>
                </a:solidFill>
                <a:latin typeface="Arial"/>
                <a:ea typeface="Arial"/>
                <a:cs typeface="Arial"/>
                <a:sym typeface="Arial"/>
              </a:rPr>
              <a:t>) and the information reviewed in the past few slides, in your assigned breakout room, discuss the following:</a:t>
            </a:r>
          </a:p>
          <a:p>
            <a:pPr marL="0" marR="0" lvl="0" indent="0" algn="l" rtl="0">
              <a:lnSpc>
                <a:spcPct val="100000"/>
              </a:lnSpc>
              <a:spcBef>
                <a:spcPts val="0"/>
              </a:spcBef>
              <a:spcAft>
                <a:spcPts val="0"/>
              </a:spcAft>
              <a:buNone/>
            </a:pPr>
            <a:endParaRPr lang="en-US" sz="12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rgbClr val="D4D4D4"/>
                </a:solidFill>
                <a:latin typeface="Arial"/>
                <a:ea typeface="Arial"/>
                <a:cs typeface="Arial"/>
                <a:sym typeface="Arial"/>
              </a:rPr>
              <a:t>What are some of the primary issues you see with Knight Capital Group’s approach (and that you believe might have led to their “downfall”)?</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rgbClr val="D4D4D4"/>
                </a:solidFill>
                <a:latin typeface="Arial"/>
                <a:ea typeface="Arial"/>
                <a:cs typeface="Arial"/>
                <a:sym typeface="Arial"/>
              </a:rPr>
              <a:t>Where could the principles of CI/CD and DevOps have assisted in preventing those issues?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a:p>
            <a:pPr marL="0" marR="0" lvl="0" indent="0" algn="l" rtl="0">
              <a:lnSpc>
                <a:spcPct val="100000"/>
              </a:lnSpc>
              <a:spcBef>
                <a:spcPts val="0"/>
              </a:spcBef>
              <a:spcAft>
                <a:spcPts val="0"/>
              </a:spcAft>
              <a:buNone/>
            </a:pPr>
            <a:endParaRPr lang="en-US" sz="1200" dirty="0">
              <a:solidFill>
                <a:srgbClr val="D4D4D4"/>
              </a:solidFill>
            </a:endParaRPr>
          </a:p>
        </p:txBody>
      </p:sp>
    </p:spTree>
    <p:extLst>
      <p:ext uri="{BB962C8B-B14F-4D97-AF65-F5344CB8AC3E}">
        <p14:creationId xmlns:p14="http://schemas.microsoft.com/office/powerpoint/2010/main" val="14295372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B94E-329E-10E3-B395-3C995414CBFC}"/>
              </a:ext>
            </a:extLst>
          </p:cNvPr>
          <p:cNvSpPr>
            <a:spLocks noGrp="1"/>
          </p:cNvSpPr>
          <p:nvPr>
            <p:ph type="title"/>
          </p:nvPr>
        </p:nvSpPr>
        <p:spPr/>
        <p:txBody>
          <a:bodyPr/>
          <a:lstStyle/>
          <a:p>
            <a:r>
              <a:rPr lang="en-US" dirty="0"/>
              <a:t>So, What Went Wrong?</a:t>
            </a:r>
          </a:p>
        </p:txBody>
      </p:sp>
      <p:pic>
        <p:nvPicPr>
          <p:cNvPr id="4" name="Graphic 3" descr="Danger with solid fill">
            <a:extLst>
              <a:ext uri="{FF2B5EF4-FFF2-40B4-BE49-F238E27FC236}">
                <a16:creationId xmlns:a16="http://schemas.microsoft.com/office/drawing/2014/main" id="{8309056B-A7CB-7536-ACB4-0892D8A0D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246346"/>
            <a:ext cx="445770" cy="445770"/>
          </a:xfrm>
          <a:prstGeom prst="rect">
            <a:avLst/>
          </a:prstGeom>
        </p:spPr>
      </p:pic>
      <p:sp>
        <p:nvSpPr>
          <p:cNvPr id="5" name="TextBox 4">
            <a:extLst>
              <a:ext uri="{FF2B5EF4-FFF2-40B4-BE49-F238E27FC236}">
                <a16:creationId xmlns:a16="http://schemas.microsoft.com/office/drawing/2014/main" id="{CB1050CB-36DE-168C-7B95-FECDBA1D8F04}"/>
              </a:ext>
            </a:extLst>
          </p:cNvPr>
          <p:cNvSpPr txBox="1"/>
          <p:nvPr/>
        </p:nvSpPr>
        <p:spPr>
          <a:xfrm>
            <a:off x="1767568" y="1280398"/>
            <a:ext cx="7376432"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Repurpose of legacy code and legacy flags/variables without proper quality checks</a:t>
            </a:r>
          </a:p>
        </p:txBody>
      </p:sp>
      <p:pic>
        <p:nvPicPr>
          <p:cNvPr id="6" name="Graphic 5" descr="Danger with solid fill">
            <a:extLst>
              <a:ext uri="{FF2B5EF4-FFF2-40B4-BE49-F238E27FC236}">
                <a16:creationId xmlns:a16="http://schemas.microsoft.com/office/drawing/2014/main" id="{7D50112B-C9B7-B627-8EC6-D9906E926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929356"/>
            <a:ext cx="445770" cy="445770"/>
          </a:xfrm>
          <a:prstGeom prst="rect">
            <a:avLst/>
          </a:prstGeom>
        </p:spPr>
      </p:pic>
      <p:sp>
        <p:nvSpPr>
          <p:cNvPr id="7" name="TextBox 6">
            <a:extLst>
              <a:ext uri="{FF2B5EF4-FFF2-40B4-BE49-F238E27FC236}">
                <a16:creationId xmlns:a16="http://schemas.microsoft.com/office/drawing/2014/main" id="{D1D0BBDE-29C7-C6CD-1E77-A37E62B77AF3}"/>
              </a:ext>
            </a:extLst>
          </p:cNvPr>
          <p:cNvSpPr txBox="1"/>
          <p:nvPr/>
        </p:nvSpPr>
        <p:spPr>
          <a:xfrm>
            <a:off x="1767568" y="1963408"/>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Fully manual deployment</a:t>
            </a:r>
          </a:p>
        </p:txBody>
      </p:sp>
      <p:pic>
        <p:nvPicPr>
          <p:cNvPr id="10" name="Graphic 9" descr="Danger with solid fill">
            <a:extLst>
              <a:ext uri="{FF2B5EF4-FFF2-40B4-BE49-F238E27FC236}">
                <a16:creationId xmlns:a16="http://schemas.microsoft.com/office/drawing/2014/main" id="{14A3F27B-372C-99FE-EB66-548CCBD50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2561287"/>
            <a:ext cx="445770" cy="445770"/>
          </a:xfrm>
          <a:prstGeom prst="rect">
            <a:avLst/>
          </a:prstGeom>
        </p:spPr>
      </p:pic>
      <p:sp>
        <p:nvSpPr>
          <p:cNvPr id="11" name="TextBox 10">
            <a:extLst>
              <a:ext uri="{FF2B5EF4-FFF2-40B4-BE49-F238E27FC236}">
                <a16:creationId xmlns:a16="http://schemas.microsoft.com/office/drawing/2014/main" id="{E1046E27-7D47-E4E5-C99D-6121C243FAE7}"/>
              </a:ext>
            </a:extLst>
          </p:cNvPr>
          <p:cNvSpPr txBox="1"/>
          <p:nvPr/>
        </p:nvSpPr>
        <p:spPr>
          <a:xfrm>
            <a:off x="1796142" y="2590802"/>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No “kill switch” and no clear path to rollback</a:t>
            </a:r>
          </a:p>
        </p:txBody>
      </p:sp>
      <p:pic>
        <p:nvPicPr>
          <p:cNvPr id="12" name="Graphic 11" descr="Danger with solid fill">
            <a:extLst>
              <a:ext uri="{FF2B5EF4-FFF2-40B4-BE49-F238E27FC236}">
                <a16:creationId xmlns:a16="http://schemas.microsoft.com/office/drawing/2014/main" id="{9E174D83-DEF5-6124-B0C7-AF8AC7047B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193219"/>
            <a:ext cx="445770" cy="445770"/>
          </a:xfrm>
          <a:prstGeom prst="rect">
            <a:avLst/>
          </a:prstGeom>
        </p:spPr>
      </p:pic>
      <p:sp>
        <p:nvSpPr>
          <p:cNvPr id="13" name="TextBox 12">
            <a:extLst>
              <a:ext uri="{FF2B5EF4-FFF2-40B4-BE49-F238E27FC236}">
                <a16:creationId xmlns:a16="http://schemas.microsoft.com/office/drawing/2014/main" id="{E01C086A-92BC-4E0C-AA07-51D2B7D18B07}"/>
              </a:ext>
            </a:extLst>
          </p:cNvPr>
          <p:cNvSpPr txBox="1"/>
          <p:nvPr/>
        </p:nvSpPr>
        <p:spPr>
          <a:xfrm>
            <a:off x="1796142" y="3227271"/>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Insufficient observability and monitoring to alert resources to issues </a:t>
            </a:r>
          </a:p>
        </p:txBody>
      </p:sp>
      <p:pic>
        <p:nvPicPr>
          <p:cNvPr id="14" name="Graphic 13" descr="Danger with solid fill">
            <a:extLst>
              <a:ext uri="{FF2B5EF4-FFF2-40B4-BE49-F238E27FC236}">
                <a16:creationId xmlns:a16="http://schemas.microsoft.com/office/drawing/2014/main" id="{93FB647C-C9BE-5294-4597-4AC94D7E33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806895"/>
            <a:ext cx="445770" cy="445770"/>
          </a:xfrm>
          <a:prstGeom prst="rect">
            <a:avLst/>
          </a:prstGeom>
        </p:spPr>
      </p:pic>
      <p:sp>
        <p:nvSpPr>
          <p:cNvPr id="15" name="TextBox 14">
            <a:extLst>
              <a:ext uri="{FF2B5EF4-FFF2-40B4-BE49-F238E27FC236}">
                <a16:creationId xmlns:a16="http://schemas.microsoft.com/office/drawing/2014/main" id="{B7CF6F3C-6AE4-CCEC-8218-7C0C92D2D016}"/>
              </a:ext>
            </a:extLst>
          </p:cNvPr>
          <p:cNvSpPr txBox="1"/>
          <p:nvPr/>
        </p:nvSpPr>
        <p:spPr>
          <a:xfrm>
            <a:off x="1796142" y="3840947"/>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Forced to test and troubleshoot live in Production </a:t>
            </a:r>
          </a:p>
        </p:txBody>
      </p:sp>
    </p:spTree>
    <p:extLst>
      <p:ext uri="{BB962C8B-B14F-4D97-AF65-F5344CB8AC3E}">
        <p14:creationId xmlns:p14="http://schemas.microsoft.com/office/powerpoint/2010/main" val="40738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P spid="1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2385-9C78-63E7-6A1A-88A8FD0CB1BA}"/>
              </a:ext>
            </a:extLst>
          </p:cNvPr>
          <p:cNvSpPr>
            <a:spLocks noGrp="1"/>
          </p:cNvSpPr>
          <p:nvPr>
            <p:ph type="title"/>
          </p:nvPr>
        </p:nvSpPr>
        <p:spPr/>
        <p:txBody>
          <a:bodyPr/>
          <a:lstStyle/>
          <a:p>
            <a:r>
              <a:rPr lang="en-US" dirty="0"/>
              <a:t>Building Blocks &amp; Knight Capital Group</a:t>
            </a:r>
          </a:p>
        </p:txBody>
      </p:sp>
      <p:grpSp>
        <p:nvGrpSpPr>
          <p:cNvPr id="3" name="Group 2">
            <a:extLst>
              <a:ext uri="{FF2B5EF4-FFF2-40B4-BE49-F238E27FC236}">
                <a16:creationId xmlns:a16="http://schemas.microsoft.com/office/drawing/2014/main" id="{C710CBF8-3D5A-4C3C-A7C0-8D60EA524EB9}"/>
              </a:ext>
            </a:extLst>
          </p:cNvPr>
          <p:cNvGrpSpPr/>
          <p:nvPr/>
        </p:nvGrpSpPr>
        <p:grpSpPr>
          <a:xfrm>
            <a:off x="1362209" y="1583898"/>
            <a:ext cx="6419582" cy="2613983"/>
            <a:chOff x="1037113" y="2124997"/>
            <a:chExt cx="8559443" cy="3485309"/>
          </a:xfrm>
        </p:grpSpPr>
        <p:grpSp>
          <p:nvGrpSpPr>
            <p:cNvPr id="4" name="Group 3">
              <a:extLst>
                <a:ext uri="{FF2B5EF4-FFF2-40B4-BE49-F238E27FC236}">
                  <a16:creationId xmlns:a16="http://schemas.microsoft.com/office/drawing/2014/main" id="{75330287-DC12-4174-B9DC-0352C9AE7542}"/>
                </a:ext>
              </a:extLst>
            </p:cNvPr>
            <p:cNvGrpSpPr/>
            <p:nvPr/>
          </p:nvGrpSpPr>
          <p:grpSpPr>
            <a:xfrm>
              <a:off x="1037115" y="3788380"/>
              <a:ext cx="2326111" cy="1215773"/>
              <a:chOff x="2052545" y="4770152"/>
              <a:chExt cx="1168400" cy="610681"/>
            </a:xfrm>
            <a:solidFill>
              <a:schemeClr val="accent1"/>
            </a:solidFill>
          </p:grpSpPr>
          <p:sp>
            <p:nvSpPr>
              <p:cNvPr id="43" name="Rectangle 42">
                <a:extLst>
                  <a:ext uri="{FF2B5EF4-FFF2-40B4-BE49-F238E27FC236}">
                    <a16:creationId xmlns:a16="http://schemas.microsoft.com/office/drawing/2014/main" id="{4F9CCFAF-C335-4C08-AF44-9839BFDF3403}"/>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44" name="Group 43">
                <a:extLst>
                  <a:ext uri="{FF2B5EF4-FFF2-40B4-BE49-F238E27FC236}">
                    <a16:creationId xmlns:a16="http://schemas.microsoft.com/office/drawing/2014/main" id="{9AB55771-0013-4E34-B4C2-B50096759552}"/>
                  </a:ext>
                </a:extLst>
              </p:cNvPr>
              <p:cNvGrpSpPr/>
              <p:nvPr/>
            </p:nvGrpSpPr>
            <p:grpSpPr>
              <a:xfrm>
                <a:off x="2139425" y="4770152"/>
                <a:ext cx="994641" cy="192655"/>
                <a:chOff x="2113435" y="4770152"/>
                <a:chExt cx="994641" cy="192655"/>
              </a:xfrm>
              <a:grpFill/>
            </p:grpSpPr>
            <p:sp>
              <p:nvSpPr>
                <p:cNvPr id="45" name="Rounded Rectangle 25">
                  <a:extLst>
                    <a:ext uri="{FF2B5EF4-FFF2-40B4-BE49-F238E27FC236}">
                      <a16:creationId xmlns:a16="http://schemas.microsoft.com/office/drawing/2014/main" id="{E12142F7-F188-4BE1-BB82-9CE023B62E2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6" name="Rounded Rectangle 26">
                  <a:extLst>
                    <a:ext uri="{FF2B5EF4-FFF2-40B4-BE49-F238E27FC236}">
                      <a16:creationId xmlns:a16="http://schemas.microsoft.com/office/drawing/2014/main" id="{7A2DC15B-3B99-47F8-A629-0A6A1F15FD12}"/>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7" name="Rounded Rectangle 27">
                  <a:extLst>
                    <a:ext uri="{FF2B5EF4-FFF2-40B4-BE49-F238E27FC236}">
                      <a16:creationId xmlns:a16="http://schemas.microsoft.com/office/drawing/2014/main" id="{572F0E88-A1E2-4ECA-B052-009B8044920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5" name="Group 4">
              <a:extLst>
                <a:ext uri="{FF2B5EF4-FFF2-40B4-BE49-F238E27FC236}">
                  <a16:creationId xmlns:a16="http://schemas.microsoft.com/office/drawing/2014/main" id="{BC1C4EC2-C3FF-4D70-BFEA-8CCB9CD9B1B4}"/>
                </a:ext>
              </a:extLst>
            </p:cNvPr>
            <p:cNvGrpSpPr/>
            <p:nvPr/>
          </p:nvGrpSpPr>
          <p:grpSpPr>
            <a:xfrm>
              <a:off x="4153780" y="3788380"/>
              <a:ext cx="2326111" cy="1215773"/>
              <a:chOff x="2052545" y="4770152"/>
              <a:chExt cx="1168400" cy="610681"/>
            </a:xfrm>
            <a:solidFill>
              <a:schemeClr val="accent5"/>
            </a:solidFill>
          </p:grpSpPr>
          <p:sp>
            <p:nvSpPr>
              <p:cNvPr id="38" name="Rectangle 37">
                <a:extLst>
                  <a:ext uri="{FF2B5EF4-FFF2-40B4-BE49-F238E27FC236}">
                    <a16:creationId xmlns:a16="http://schemas.microsoft.com/office/drawing/2014/main" id="{27C0126A-EC19-4635-A2EC-4548FF642F2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9" name="Group 38">
                <a:extLst>
                  <a:ext uri="{FF2B5EF4-FFF2-40B4-BE49-F238E27FC236}">
                    <a16:creationId xmlns:a16="http://schemas.microsoft.com/office/drawing/2014/main" id="{ECAFCEDC-DD0B-47C9-AF8C-5D96992C1158}"/>
                  </a:ext>
                </a:extLst>
              </p:cNvPr>
              <p:cNvGrpSpPr/>
              <p:nvPr/>
            </p:nvGrpSpPr>
            <p:grpSpPr>
              <a:xfrm>
                <a:off x="2139425" y="4770152"/>
                <a:ext cx="994641" cy="192655"/>
                <a:chOff x="2113435" y="4770152"/>
                <a:chExt cx="994641" cy="192655"/>
              </a:xfrm>
              <a:grpFill/>
            </p:grpSpPr>
            <p:sp>
              <p:nvSpPr>
                <p:cNvPr id="40" name="Rounded Rectangle 25">
                  <a:extLst>
                    <a:ext uri="{FF2B5EF4-FFF2-40B4-BE49-F238E27FC236}">
                      <a16:creationId xmlns:a16="http://schemas.microsoft.com/office/drawing/2014/main" id="{F7A57CE0-7016-4BF5-9BF1-CCAB07AB2F8F}"/>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1" name="Rounded Rectangle 26">
                  <a:extLst>
                    <a:ext uri="{FF2B5EF4-FFF2-40B4-BE49-F238E27FC236}">
                      <a16:creationId xmlns:a16="http://schemas.microsoft.com/office/drawing/2014/main" id="{AB649E7E-4373-40A0-9F18-61F6167C41FC}"/>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2" name="Rounded Rectangle 27">
                  <a:extLst>
                    <a:ext uri="{FF2B5EF4-FFF2-40B4-BE49-F238E27FC236}">
                      <a16:creationId xmlns:a16="http://schemas.microsoft.com/office/drawing/2014/main" id="{83D463BD-2325-48DC-9BC1-60AA2EF2057B}"/>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6" name="Group 5">
              <a:extLst>
                <a:ext uri="{FF2B5EF4-FFF2-40B4-BE49-F238E27FC236}">
                  <a16:creationId xmlns:a16="http://schemas.microsoft.com/office/drawing/2014/main" id="{DF762B84-FB66-40AD-A591-7B168039E7AB}"/>
                </a:ext>
              </a:extLst>
            </p:cNvPr>
            <p:cNvGrpSpPr/>
            <p:nvPr/>
          </p:nvGrpSpPr>
          <p:grpSpPr>
            <a:xfrm>
              <a:off x="7270444" y="3788380"/>
              <a:ext cx="2326111" cy="1215773"/>
              <a:chOff x="2052545" y="4770152"/>
              <a:chExt cx="1168400" cy="610681"/>
            </a:xfrm>
            <a:solidFill>
              <a:schemeClr val="accent6"/>
            </a:solidFill>
          </p:grpSpPr>
          <p:sp>
            <p:nvSpPr>
              <p:cNvPr id="33" name="Rectangle 32">
                <a:extLst>
                  <a:ext uri="{FF2B5EF4-FFF2-40B4-BE49-F238E27FC236}">
                    <a16:creationId xmlns:a16="http://schemas.microsoft.com/office/drawing/2014/main" id="{6F31EB89-1E17-4022-9DBC-A18DBC94A69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4" name="Group 33">
                <a:extLst>
                  <a:ext uri="{FF2B5EF4-FFF2-40B4-BE49-F238E27FC236}">
                    <a16:creationId xmlns:a16="http://schemas.microsoft.com/office/drawing/2014/main" id="{171D926E-266A-4817-9BE1-72071D0AEA19}"/>
                  </a:ext>
                </a:extLst>
              </p:cNvPr>
              <p:cNvGrpSpPr/>
              <p:nvPr/>
            </p:nvGrpSpPr>
            <p:grpSpPr>
              <a:xfrm>
                <a:off x="2139425" y="4770152"/>
                <a:ext cx="994641" cy="192655"/>
                <a:chOff x="2113435" y="4770152"/>
                <a:chExt cx="994641" cy="192655"/>
              </a:xfrm>
              <a:grpFill/>
            </p:grpSpPr>
            <p:sp>
              <p:nvSpPr>
                <p:cNvPr id="35" name="Rounded Rectangle 25">
                  <a:extLst>
                    <a:ext uri="{FF2B5EF4-FFF2-40B4-BE49-F238E27FC236}">
                      <a16:creationId xmlns:a16="http://schemas.microsoft.com/office/drawing/2014/main" id="{7551D9F6-A461-48F0-B40C-97449343DBF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6" name="Rounded Rectangle 26">
                  <a:extLst>
                    <a:ext uri="{FF2B5EF4-FFF2-40B4-BE49-F238E27FC236}">
                      <a16:creationId xmlns:a16="http://schemas.microsoft.com/office/drawing/2014/main" id="{318CCFF3-A591-48E7-AAD6-9012ADAA6388}"/>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7" name="Rounded Rectangle 27">
                  <a:extLst>
                    <a:ext uri="{FF2B5EF4-FFF2-40B4-BE49-F238E27FC236}">
                      <a16:creationId xmlns:a16="http://schemas.microsoft.com/office/drawing/2014/main" id="{016C078A-B060-479F-909F-1CDD62EA9122}"/>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8" name="Group 7">
              <a:extLst>
                <a:ext uri="{FF2B5EF4-FFF2-40B4-BE49-F238E27FC236}">
                  <a16:creationId xmlns:a16="http://schemas.microsoft.com/office/drawing/2014/main" id="{A392103A-B782-4B45-BC2C-5A8CD145BD35}"/>
                </a:ext>
              </a:extLst>
            </p:cNvPr>
            <p:cNvGrpSpPr/>
            <p:nvPr/>
          </p:nvGrpSpPr>
          <p:grpSpPr>
            <a:xfrm>
              <a:off x="1037113" y="5117864"/>
              <a:ext cx="8559443" cy="492442"/>
              <a:chOff x="1080494" y="4664247"/>
              <a:chExt cx="8981158" cy="516703"/>
            </a:xfrm>
          </p:grpSpPr>
          <p:sp>
            <p:nvSpPr>
              <p:cNvPr id="25" name="TextBox 39">
                <a:extLst>
                  <a:ext uri="{FF2B5EF4-FFF2-40B4-BE49-F238E27FC236}">
                    <a16:creationId xmlns:a16="http://schemas.microsoft.com/office/drawing/2014/main" id="{8DA85C3E-1954-4A1D-BD16-C6DB58483E8C}"/>
                  </a:ext>
                </a:extLst>
              </p:cNvPr>
              <p:cNvSpPr txBox="1"/>
              <p:nvPr/>
            </p:nvSpPr>
            <p:spPr>
              <a:xfrm>
                <a:off x="1080494" y="4664247"/>
                <a:ext cx="2440717" cy="51670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1">
                        <a:lumMod val="75000"/>
                      </a:schemeClr>
                    </a:solidFill>
                    <a:latin typeface="Georgia" panose="02040502050405020303" pitchFamily="18" charset="0"/>
                  </a:rPr>
                  <a:t>Continuous Integration</a:t>
                </a:r>
                <a:r>
                  <a:rPr lang="en-US" sz="1200" dirty="0">
                    <a:latin typeface="Georgia Pro Light" panose="02040302050405020303" pitchFamily="18" charset="0"/>
                  </a:rPr>
                  <a:t>  </a:t>
                </a:r>
              </a:p>
            </p:txBody>
          </p:sp>
          <p:sp>
            <p:nvSpPr>
              <p:cNvPr id="26" name="TextBox 40">
                <a:extLst>
                  <a:ext uri="{FF2B5EF4-FFF2-40B4-BE49-F238E27FC236}">
                    <a16:creationId xmlns:a16="http://schemas.microsoft.com/office/drawing/2014/main" id="{278BDED8-B218-4951-BBA5-F950C225DB52}"/>
                  </a:ext>
                </a:extLst>
              </p:cNvPr>
              <p:cNvSpPr txBox="1"/>
              <p:nvPr/>
            </p:nvSpPr>
            <p:spPr>
              <a:xfrm>
                <a:off x="4350714"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5">
                        <a:lumMod val="75000"/>
                      </a:schemeClr>
                    </a:solidFill>
                    <a:latin typeface="Georgia" panose="02040502050405020303" pitchFamily="18" charset="0"/>
                  </a:rPr>
                  <a:t>Continuous Deployment</a:t>
                </a:r>
              </a:p>
            </p:txBody>
          </p:sp>
          <p:sp>
            <p:nvSpPr>
              <p:cNvPr id="27" name="TextBox 41">
                <a:extLst>
                  <a:ext uri="{FF2B5EF4-FFF2-40B4-BE49-F238E27FC236}">
                    <a16:creationId xmlns:a16="http://schemas.microsoft.com/office/drawing/2014/main" id="{C8CCF4F5-6D6D-4AE2-82D7-3C2595BDA160}"/>
                  </a:ext>
                </a:extLst>
              </p:cNvPr>
              <p:cNvSpPr txBox="1"/>
              <p:nvPr/>
            </p:nvSpPr>
            <p:spPr>
              <a:xfrm>
                <a:off x="7620935"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6">
                        <a:lumMod val="75000"/>
                      </a:schemeClr>
                    </a:solidFill>
                    <a:latin typeface="Georgia" panose="02040502050405020303" pitchFamily="18" charset="0"/>
                  </a:rPr>
                  <a:t>Automated Infrastructure</a:t>
                </a:r>
              </a:p>
            </p:txBody>
          </p:sp>
        </p:grpSp>
        <p:grpSp>
          <p:nvGrpSpPr>
            <p:cNvPr id="9" name="Group 8">
              <a:extLst>
                <a:ext uri="{FF2B5EF4-FFF2-40B4-BE49-F238E27FC236}">
                  <a16:creationId xmlns:a16="http://schemas.microsoft.com/office/drawing/2014/main" id="{9F07BADD-8813-4924-959B-D50CE56A074A}"/>
                </a:ext>
              </a:extLst>
            </p:cNvPr>
            <p:cNvGrpSpPr/>
            <p:nvPr/>
          </p:nvGrpSpPr>
          <p:grpSpPr>
            <a:xfrm>
              <a:off x="2595447" y="2124997"/>
              <a:ext cx="5442775" cy="497666"/>
              <a:chOff x="1080497" y="5564534"/>
              <a:chExt cx="5710935" cy="522184"/>
            </a:xfrm>
          </p:grpSpPr>
          <p:sp>
            <p:nvSpPr>
              <p:cNvPr id="22" name="TextBox 44">
                <a:extLst>
                  <a:ext uri="{FF2B5EF4-FFF2-40B4-BE49-F238E27FC236}">
                    <a16:creationId xmlns:a16="http://schemas.microsoft.com/office/drawing/2014/main" id="{E7CF7DF4-4EA3-4CD5-9BD4-2C42AA65BFAE}"/>
                  </a:ext>
                </a:extLst>
              </p:cNvPr>
              <p:cNvSpPr txBox="1"/>
              <p:nvPr/>
            </p:nvSpPr>
            <p:spPr>
              <a:xfrm>
                <a:off x="1080497" y="556453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4">
                        <a:lumMod val="75000"/>
                      </a:schemeClr>
                    </a:solidFill>
                    <a:latin typeface="Georgia" panose="02040502050405020303" pitchFamily="18" charset="0"/>
                  </a:rPr>
                  <a:t>Continuous </a:t>
                </a:r>
                <a:br>
                  <a:rPr lang="en-US" sz="1200" b="1" dirty="0">
                    <a:solidFill>
                      <a:schemeClr val="accent4">
                        <a:lumMod val="75000"/>
                      </a:schemeClr>
                    </a:solidFill>
                    <a:latin typeface="Georgia" panose="02040502050405020303" pitchFamily="18" charset="0"/>
                  </a:rPr>
                </a:br>
                <a:r>
                  <a:rPr lang="en-US" sz="1200" b="1" dirty="0">
                    <a:solidFill>
                      <a:schemeClr val="accent4">
                        <a:lumMod val="75000"/>
                      </a:schemeClr>
                    </a:solidFill>
                    <a:latin typeface="Georgia" panose="02040502050405020303" pitchFamily="18" charset="0"/>
                  </a:rPr>
                  <a:t>Delivery</a:t>
                </a:r>
                <a:endParaRPr lang="en-US" sz="1200" dirty="0">
                  <a:latin typeface="Georgia Pro Light" panose="02040302050405020303" pitchFamily="18" charset="0"/>
                </a:endParaRPr>
              </a:p>
            </p:txBody>
          </p:sp>
          <p:sp>
            <p:nvSpPr>
              <p:cNvPr id="23" name="TextBox 45">
                <a:extLst>
                  <a:ext uri="{FF2B5EF4-FFF2-40B4-BE49-F238E27FC236}">
                    <a16:creationId xmlns:a16="http://schemas.microsoft.com/office/drawing/2014/main" id="{E707550D-1FD2-4749-9F26-DF8F1E21A584}"/>
                  </a:ext>
                </a:extLst>
              </p:cNvPr>
              <p:cNvSpPr txBox="1"/>
              <p:nvPr/>
            </p:nvSpPr>
            <p:spPr>
              <a:xfrm>
                <a:off x="4350715" y="557001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3">
                        <a:lumMod val="75000"/>
                      </a:schemeClr>
                    </a:solidFill>
                    <a:latin typeface="Georgia" panose="02040502050405020303" pitchFamily="18" charset="0"/>
                  </a:rPr>
                  <a:t>Continuous Monitoring</a:t>
                </a:r>
              </a:p>
            </p:txBody>
          </p:sp>
        </p:grpSp>
        <p:grpSp>
          <p:nvGrpSpPr>
            <p:cNvPr id="10" name="Group 9">
              <a:extLst>
                <a:ext uri="{FF2B5EF4-FFF2-40B4-BE49-F238E27FC236}">
                  <a16:creationId xmlns:a16="http://schemas.microsoft.com/office/drawing/2014/main" id="{27C328C0-9D72-4F13-96DE-8393C48C8169}"/>
                </a:ext>
              </a:extLst>
            </p:cNvPr>
            <p:cNvGrpSpPr/>
            <p:nvPr/>
          </p:nvGrpSpPr>
          <p:grpSpPr>
            <a:xfrm>
              <a:off x="2595447" y="2761383"/>
              <a:ext cx="2326111" cy="1215773"/>
              <a:chOff x="2052545" y="4770152"/>
              <a:chExt cx="1168400" cy="610681"/>
            </a:xfrm>
            <a:solidFill>
              <a:schemeClr val="accent4"/>
            </a:solidFill>
          </p:grpSpPr>
          <p:sp>
            <p:nvSpPr>
              <p:cNvPr id="17" name="Rectangle 16">
                <a:extLst>
                  <a:ext uri="{FF2B5EF4-FFF2-40B4-BE49-F238E27FC236}">
                    <a16:creationId xmlns:a16="http://schemas.microsoft.com/office/drawing/2014/main" id="{4A459C33-26CF-47AC-BEA5-503FA5B4DCC6}"/>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8" name="Group 17">
                <a:extLst>
                  <a:ext uri="{FF2B5EF4-FFF2-40B4-BE49-F238E27FC236}">
                    <a16:creationId xmlns:a16="http://schemas.microsoft.com/office/drawing/2014/main" id="{A116E5BF-1571-4B13-A967-70C10AF62A6A}"/>
                  </a:ext>
                </a:extLst>
              </p:cNvPr>
              <p:cNvGrpSpPr/>
              <p:nvPr/>
            </p:nvGrpSpPr>
            <p:grpSpPr>
              <a:xfrm>
                <a:off x="2139425" y="4770152"/>
                <a:ext cx="994641" cy="192655"/>
                <a:chOff x="2113435" y="4770152"/>
                <a:chExt cx="994641" cy="192655"/>
              </a:xfrm>
              <a:grpFill/>
            </p:grpSpPr>
            <p:sp>
              <p:nvSpPr>
                <p:cNvPr id="19" name="Rounded Rectangle 25">
                  <a:extLst>
                    <a:ext uri="{FF2B5EF4-FFF2-40B4-BE49-F238E27FC236}">
                      <a16:creationId xmlns:a16="http://schemas.microsoft.com/office/drawing/2014/main" id="{ECCBE640-EF83-4E04-8604-EB35E7E29403}"/>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0" name="Rounded Rectangle 26">
                  <a:extLst>
                    <a:ext uri="{FF2B5EF4-FFF2-40B4-BE49-F238E27FC236}">
                      <a16:creationId xmlns:a16="http://schemas.microsoft.com/office/drawing/2014/main" id="{D18B29EA-6CCA-4994-8B1E-520B98C4157E}"/>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1" name="Rounded Rectangle 27">
                  <a:extLst>
                    <a:ext uri="{FF2B5EF4-FFF2-40B4-BE49-F238E27FC236}">
                      <a16:creationId xmlns:a16="http://schemas.microsoft.com/office/drawing/2014/main" id="{3CF51167-437E-4BE3-8844-398CFED7C58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11" name="Group 10">
              <a:extLst>
                <a:ext uri="{FF2B5EF4-FFF2-40B4-BE49-F238E27FC236}">
                  <a16:creationId xmlns:a16="http://schemas.microsoft.com/office/drawing/2014/main" id="{F8A82107-C066-4DD4-B69A-B941BF7E2BC1}"/>
                </a:ext>
              </a:extLst>
            </p:cNvPr>
            <p:cNvGrpSpPr/>
            <p:nvPr/>
          </p:nvGrpSpPr>
          <p:grpSpPr>
            <a:xfrm>
              <a:off x="5712112" y="2761383"/>
              <a:ext cx="2326111" cy="1215773"/>
              <a:chOff x="2052545" y="4770152"/>
              <a:chExt cx="1168400" cy="610681"/>
            </a:xfrm>
            <a:solidFill>
              <a:schemeClr val="accent3"/>
            </a:solidFill>
          </p:grpSpPr>
          <p:sp>
            <p:nvSpPr>
              <p:cNvPr id="12" name="Rectangle 11">
                <a:extLst>
                  <a:ext uri="{FF2B5EF4-FFF2-40B4-BE49-F238E27FC236}">
                    <a16:creationId xmlns:a16="http://schemas.microsoft.com/office/drawing/2014/main" id="{C34DDC68-13A5-4ED7-AD5A-56E24E5EFAD1}"/>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3" name="Group 12">
                <a:extLst>
                  <a:ext uri="{FF2B5EF4-FFF2-40B4-BE49-F238E27FC236}">
                    <a16:creationId xmlns:a16="http://schemas.microsoft.com/office/drawing/2014/main" id="{54A4AA33-B00C-44CD-9994-63C58426AA3F}"/>
                  </a:ext>
                </a:extLst>
              </p:cNvPr>
              <p:cNvGrpSpPr/>
              <p:nvPr/>
            </p:nvGrpSpPr>
            <p:grpSpPr>
              <a:xfrm>
                <a:off x="2139425" y="4770152"/>
                <a:ext cx="994641" cy="192655"/>
                <a:chOff x="2113435" y="4770152"/>
                <a:chExt cx="994641" cy="192655"/>
              </a:xfrm>
              <a:grpFill/>
            </p:grpSpPr>
            <p:sp>
              <p:nvSpPr>
                <p:cNvPr id="14" name="Rounded Rectangle 25">
                  <a:extLst>
                    <a:ext uri="{FF2B5EF4-FFF2-40B4-BE49-F238E27FC236}">
                      <a16:creationId xmlns:a16="http://schemas.microsoft.com/office/drawing/2014/main" id="{69B62024-47E9-4748-A560-5888A210506C}"/>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5" name="Rounded Rectangle 26">
                  <a:extLst>
                    <a:ext uri="{FF2B5EF4-FFF2-40B4-BE49-F238E27FC236}">
                      <a16:creationId xmlns:a16="http://schemas.microsoft.com/office/drawing/2014/main" id="{9A02B1EE-50DB-457B-9135-1583300F0C3A}"/>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6" name="Rounded Rectangle 27">
                  <a:extLst>
                    <a:ext uri="{FF2B5EF4-FFF2-40B4-BE49-F238E27FC236}">
                      <a16:creationId xmlns:a16="http://schemas.microsoft.com/office/drawing/2014/main" id="{54035A1F-0E27-48C5-8FC3-F9C54ADC2B89}"/>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sp>
        <p:nvSpPr>
          <p:cNvPr id="48" name="TextBox 47">
            <a:extLst>
              <a:ext uri="{FF2B5EF4-FFF2-40B4-BE49-F238E27FC236}">
                <a16:creationId xmlns:a16="http://schemas.microsoft.com/office/drawing/2014/main" id="{B8363452-F2B4-2BCF-2346-19246D2420A0}"/>
              </a:ext>
            </a:extLst>
          </p:cNvPr>
          <p:cNvSpPr txBox="1"/>
          <p:nvPr/>
        </p:nvSpPr>
        <p:spPr>
          <a:xfrm>
            <a:off x="1166648" y="4234592"/>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testing finds issues quickly and helps ensure quality/reduce fear when releasing</a:t>
            </a:r>
          </a:p>
        </p:txBody>
      </p:sp>
      <p:sp>
        <p:nvSpPr>
          <p:cNvPr id="49" name="TextBox 48">
            <a:extLst>
              <a:ext uri="{FF2B5EF4-FFF2-40B4-BE49-F238E27FC236}">
                <a16:creationId xmlns:a16="http://schemas.microsoft.com/office/drawing/2014/main" id="{407615A4-F1FB-F392-4ED1-510817BDE293}"/>
              </a:ext>
            </a:extLst>
          </p:cNvPr>
          <p:cNvSpPr txBox="1"/>
          <p:nvPr/>
        </p:nvSpPr>
        <p:spPr>
          <a:xfrm>
            <a:off x="2311487" y="879925"/>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Software remains in a “ready to release” state enabling agility</a:t>
            </a:r>
          </a:p>
        </p:txBody>
      </p:sp>
      <p:sp>
        <p:nvSpPr>
          <p:cNvPr id="50" name="TextBox 49">
            <a:extLst>
              <a:ext uri="{FF2B5EF4-FFF2-40B4-BE49-F238E27FC236}">
                <a16:creationId xmlns:a16="http://schemas.microsoft.com/office/drawing/2014/main" id="{2DF73383-941B-67B6-216A-0557A4E13D58}"/>
              </a:ext>
            </a:extLst>
          </p:cNvPr>
          <p:cNvSpPr txBox="1"/>
          <p:nvPr/>
        </p:nvSpPr>
        <p:spPr>
          <a:xfrm>
            <a:off x="3480237"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release at the “push of a button” reduces element of human error </a:t>
            </a:r>
          </a:p>
        </p:txBody>
      </p:sp>
      <p:sp>
        <p:nvSpPr>
          <p:cNvPr id="51" name="TextBox 50">
            <a:extLst>
              <a:ext uri="{FF2B5EF4-FFF2-40B4-BE49-F238E27FC236}">
                <a16:creationId xmlns:a16="http://schemas.microsoft.com/office/drawing/2014/main" id="{45DF6327-5D82-5D41-DC1D-113742549383}"/>
              </a:ext>
            </a:extLst>
          </p:cNvPr>
          <p:cNvSpPr txBox="1"/>
          <p:nvPr/>
        </p:nvSpPr>
        <p:spPr>
          <a:xfrm>
            <a:off x="4648990" y="879924"/>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Copious and effective monitoring alerts us to problems quickly so we can respond quickly</a:t>
            </a:r>
          </a:p>
        </p:txBody>
      </p:sp>
      <p:sp>
        <p:nvSpPr>
          <p:cNvPr id="52" name="TextBox 51">
            <a:extLst>
              <a:ext uri="{FF2B5EF4-FFF2-40B4-BE49-F238E27FC236}">
                <a16:creationId xmlns:a16="http://schemas.microsoft.com/office/drawing/2014/main" id="{5FF90020-ED4D-B4B0-6BA2-E6526436E7DA}"/>
              </a:ext>
            </a:extLst>
          </p:cNvPr>
          <p:cNvSpPr txBox="1"/>
          <p:nvPr/>
        </p:nvSpPr>
        <p:spPr>
          <a:xfrm>
            <a:off x="5809081"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build out of secure runtime environments (and ability to quickly roll back in the event of a discovered issue) drives stability</a:t>
            </a:r>
          </a:p>
        </p:txBody>
      </p:sp>
    </p:spTree>
    <p:extLst>
      <p:ext uri="{BB962C8B-B14F-4D97-AF65-F5344CB8AC3E}">
        <p14:creationId xmlns:p14="http://schemas.microsoft.com/office/powerpoint/2010/main" val="12938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13260260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CodeBuild</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164</a:t>
            </a:fld>
            <a:endParaRPr lang="en"/>
          </a:p>
        </p:txBody>
      </p:sp>
    </p:spTree>
    <p:extLst>
      <p:ext uri="{BB962C8B-B14F-4D97-AF65-F5344CB8AC3E}">
        <p14:creationId xmlns:p14="http://schemas.microsoft.com/office/powerpoint/2010/main" val="17703909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Potentially add a few slides outlining/summarizing some of the high-level technical details of AWS </a:t>
            </a:r>
            <a:r>
              <a:rPr lang="en-US" dirty="0" err="1"/>
              <a:t>CodeBuild</a:t>
            </a:r>
            <a:r>
              <a:rPr lang="en-US" dirty="0"/>
              <a:t>. Alternatively, use the upcoming labs/demos (working alongside the participants) as an opportunity to drill into more of the technical details as part of exercise execution. </a:t>
            </a:r>
          </a:p>
        </p:txBody>
      </p:sp>
    </p:spTree>
    <p:extLst>
      <p:ext uri="{BB962C8B-B14F-4D97-AF65-F5344CB8AC3E}">
        <p14:creationId xmlns:p14="http://schemas.microsoft.com/office/powerpoint/2010/main" val="1790779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46243" y="2607625"/>
            <a:ext cx="179691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166</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https://docs.aws.amazon.com/codebuild/latest/userguide/getting-started.html</a:t>
            </a:r>
            <a:endParaRPr lang="en-US" sz="1200" dirty="0">
              <a:solidFill>
                <a:srgbClr val="D4D4D4"/>
              </a:solidFill>
            </a:endParaRPr>
          </a:p>
        </p:txBody>
      </p:sp>
    </p:spTree>
    <p:extLst>
      <p:ext uri="{BB962C8B-B14F-4D97-AF65-F5344CB8AC3E}">
        <p14:creationId xmlns:p14="http://schemas.microsoft.com/office/powerpoint/2010/main" val="42437104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18278" y="2607625"/>
            <a:ext cx="278865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r>
              <a:rPr lang="en-US" dirty="0"/>
              <a:t> – Build Badges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167</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https://docs.aws.amazon.com/codebuild/latest/userguide/sample-build-badges.html</a:t>
            </a:r>
            <a:endParaRPr lang="en-US" sz="1200" dirty="0">
              <a:solidFill>
                <a:srgbClr val="D4D4D4"/>
              </a:solidFill>
            </a:endParaRPr>
          </a:p>
        </p:txBody>
      </p:sp>
    </p:spTree>
    <p:extLst>
      <p:ext uri="{BB962C8B-B14F-4D97-AF65-F5344CB8AC3E}">
        <p14:creationId xmlns:p14="http://schemas.microsoft.com/office/powerpoint/2010/main" val="27603248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Docker Custom Image in </a:t>
            </a:r>
            <a:r>
              <a:rPr lang="en-US" sz="2400" dirty="0" err="1"/>
              <a:t>CodeBuild</a:t>
            </a:r>
            <a:endParaRPr lang="en-US" sz="2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168</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841786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CodePipeline</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169</a:t>
            </a:fld>
            <a:endParaRPr lang="en"/>
          </a:p>
        </p:txBody>
      </p:sp>
    </p:spTree>
    <p:extLst>
      <p:ext uri="{BB962C8B-B14F-4D97-AF65-F5344CB8AC3E}">
        <p14:creationId xmlns:p14="http://schemas.microsoft.com/office/powerpoint/2010/main" val="1845722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Stakeholders plan out expected levels of consumption for the next 3 – 5 years (capacity to handle current volumes as well as expected growth)</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 critical workloads may not be suitable for anything but a physical and directly-managed implementation (e.g., mainframe)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Illuminated server room panel">
            <a:extLst>
              <a:ext uri="{FF2B5EF4-FFF2-40B4-BE49-F238E27FC236}">
                <a16:creationId xmlns:a16="http://schemas.microsoft.com/office/drawing/2014/main" id="{46B6F7CA-4DAE-0C87-4C87-4D29A99F29AE}"/>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19843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Potentially add a few slides outlining/summarizing some of the high-level technical details of AWS </a:t>
            </a:r>
            <a:r>
              <a:rPr lang="en-US" dirty="0" err="1"/>
              <a:t>CodePipeline</a:t>
            </a:r>
            <a:r>
              <a:rPr lang="en-US" dirty="0"/>
              <a:t>. Alternatively, use the upcoming labs/demos (working alongside the participants) as an opportunity to drill into more of the technical details as part of exercise execution. </a:t>
            </a:r>
          </a:p>
        </p:txBody>
      </p:sp>
    </p:spTree>
    <p:extLst>
      <p:ext uri="{BB962C8B-B14F-4D97-AF65-F5344CB8AC3E}">
        <p14:creationId xmlns:p14="http://schemas.microsoft.com/office/powerpoint/2010/main" val="12981215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171</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“Simple Pipeline Walkthrough” tutorial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https://docs.aws.amazon.com/codepipeline/latest/userguide/tutorials-simple-s3.html</a:t>
            </a:r>
            <a:endParaRPr lang="en-US" sz="1200" dirty="0">
              <a:solidFill>
                <a:srgbClr val="D4D4D4"/>
              </a:solidFill>
            </a:endParaRPr>
          </a:p>
        </p:txBody>
      </p:sp>
    </p:spTree>
    <p:extLst>
      <p:ext uri="{BB962C8B-B14F-4D97-AF65-F5344CB8AC3E}">
        <p14:creationId xmlns:p14="http://schemas.microsoft.com/office/powerpoint/2010/main" val="10867439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 Four-Stage Pipeline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172</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5934180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173</a:t>
            </a:fld>
            <a:endParaRPr/>
          </a:p>
        </p:txBody>
      </p:sp>
      <p:sp>
        <p:nvSpPr>
          <p:cNvPr id="1296" name="Google Shape;1296;p112"/>
          <p:cNvSpPr txBox="1"/>
          <p:nvPr/>
        </p:nvSpPr>
        <p:spPr>
          <a:xfrm>
            <a:off x="3237049" y="2407601"/>
            <a:ext cx="590695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CloudFormation/</a:t>
            </a:r>
            <a:r>
              <a:rPr lang="en-US" sz="1200" b="0" i="0" u="none" strike="noStrike" cap="none" dirty="0" err="1">
                <a:solidFill>
                  <a:srgbClr val="D4D4D4"/>
                </a:solidFill>
                <a:latin typeface="Arial"/>
                <a:ea typeface="Arial"/>
                <a:cs typeface="Arial"/>
                <a:sym typeface="Arial"/>
              </a:rPr>
              <a:t>CodePipeline</a:t>
            </a:r>
            <a:r>
              <a:rPr lang="en-US" sz="1200" b="0" i="0" u="none" strike="noStrike" cap="none" dirty="0">
                <a:solidFill>
                  <a:srgbClr val="D4D4D4"/>
                </a:solidFill>
                <a:latin typeface="Arial"/>
                <a:ea typeface="Arial"/>
                <a:cs typeface="Arial"/>
                <a:sym typeface="Arial"/>
              </a:rPr>
              <a:t> tutorials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https://docs.aws.amazon.com/codepipeline/latest/userguide/tutorials-cloudformation.html</a:t>
            </a:r>
            <a:endParaRPr lang="en-US" sz="1200" dirty="0">
              <a:solidFill>
                <a:srgbClr val="D4D4D4"/>
              </a:solidFill>
            </a:endParaRPr>
          </a:p>
        </p:txBody>
      </p:sp>
    </p:spTree>
    <p:extLst>
      <p:ext uri="{BB962C8B-B14F-4D97-AF65-F5344CB8AC3E}">
        <p14:creationId xmlns:p14="http://schemas.microsoft.com/office/powerpoint/2010/main" val="11878876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a:t>Thank you!</a:t>
            </a:r>
            <a:endParaRPr sz="4500"/>
          </a:p>
          <a:p>
            <a:pPr marL="0" lvl="0" indent="0" algn="l" rtl="0">
              <a:lnSpc>
                <a:spcPct val="83000"/>
              </a:lnSpc>
              <a:spcBef>
                <a:spcPts val="0"/>
              </a:spcBef>
              <a:spcAft>
                <a:spcPts val="0"/>
              </a:spcAft>
              <a:buNone/>
            </a:pPr>
            <a:endParaRPr sz="1900"/>
          </a:p>
          <a:p>
            <a:pPr marL="0" lvl="0" indent="0" algn="l" rtl="0">
              <a:lnSpc>
                <a:spcPct val="115000"/>
              </a:lnSpc>
              <a:spcBef>
                <a:spcPts val="0"/>
              </a:spcBef>
              <a:spcAft>
                <a:spcPts val="0"/>
              </a:spcAft>
              <a:buNone/>
            </a:pPr>
            <a:r>
              <a:rPr lang="en" sz="1900"/>
              <a:t>If you have additional questions, </a:t>
            </a:r>
            <a:br>
              <a:rPr lang="en" sz="1900"/>
            </a:br>
            <a:r>
              <a:rPr lang="en" sz="1900"/>
              <a:t>please reach out to me at:</a:t>
            </a:r>
            <a:endParaRPr sz="1900"/>
          </a:p>
          <a:p>
            <a:pPr marL="0" lvl="0" indent="0" algn="l" rtl="0">
              <a:lnSpc>
                <a:spcPct val="115000"/>
              </a:lnSpc>
              <a:spcBef>
                <a:spcPts val="0"/>
              </a:spcBef>
              <a:spcAft>
                <a:spcPts val="0"/>
              </a:spcAft>
              <a:buNone/>
            </a:pPr>
            <a:r>
              <a:rPr lang="en" sz="1900"/>
              <a:t>(email address)</a:t>
            </a:r>
            <a:endParaRPr sz="190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1591428937"/>
              </p:ext>
            </p:extLst>
          </p:nvPr>
        </p:nvGraphicFramePr>
        <p:xfrm>
          <a:off x="298354" y="1284271"/>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755210079"/>
              </p:ext>
            </p:extLst>
          </p:nvPr>
        </p:nvGraphicFramePr>
        <p:xfrm>
          <a:off x="298353" y="1849685"/>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Discrete capacity planning (even if that planning was off)</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Sometimes difficult to know what is needed and when it is needed – if the plan was off (or unexpected spikes in demand occurred), difficult to adjust quickly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967085487"/>
              </p:ext>
            </p:extLst>
          </p:nvPr>
        </p:nvGraphicFramePr>
        <p:xfrm>
          <a:off x="298353" y="2958461"/>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(e.g., mainframes and certain legacy systems) are tailor-made for a physical data center</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are just as effective (if not more so) in a virtual vs. physical implementation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409481174"/>
              </p:ext>
            </p:extLst>
          </p:nvPr>
        </p:nvGraphicFramePr>
        <p:xfrm>
          <a:off x="298353" y="3916151"/>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With a move to COLO’s, companies could begin to share expenditure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Harder to control costs and plan for costs – CAPEX vs. OPEX</a:t>
                      </a:r>
                    </a:p>
                  </a:txBody>
                  <a:tcPr marL="68580" marR="68580" marT="34290" marB="34290"/>
                </a:tc>
                <a:extLst>
                  <a:ext uri="{0D108BD9-81ED-4DB2-BD59-A6C34878D82A}">
                    <a16:rowId xmlns:a16="http://schemas.microsoft.com/office/drawing/2014/main" val="1952693099"/>
                  </a:ext>
                </a:extLst>
              </a:tr>
            </a:tbl>
          </a:graphicData>
        </a:graphic>
      </p:graphicFrame>
      <p:pic>
        <p:nvPicPr>
          <p:cNvPr id="8" name="Graphic 7" descr="Scales of justice with solid fill">
            <a:extLst>
              <a:ext uri="{FF2B5EF4-FFF2-40B4-BE49-F238E27FC236}">
                <a16:creationId xmlns:a16="http://schemas.microsoft.com/office/drawing/2014/main" id="{5665AE1C-069B-BCAF-D39D-8BE1E3E6B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2477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19</a:t>
            </a:fld>
            <a:endParaRPr/>
          </a:p>
        </p:txBody>
      </p:sp>
      <p:pic>
        <p:nvPicPr>
          <p:cNvPr id="4" name="Picture 3">
            <a:extLst>
              <a:ext uri="{FF2B5EF4-FFF2-40B4-BE49-F238E27FC236}">
                <a16:creationId xmlns:a16="http://schemas.microsoft.com/office/drawing/2014/main" id="{0E8E10C2-63CB-40E3-8B7B-DCB7DE56515E}"/>
              </a:ext>
            </a:extLst>
          </p:cNvPr>
          <p:cNvPicPr>
            <a:picLocks noChangeAspect="1"/>
          </p:cNvPicPr>
          <p:nvPr/>
        </p:nvPicPr>
        <p:blipFill>
          <a:blip r:embed="rId3"/>
          <a:stretch>
            <a:fillRect/>
          </a:stretch>
        </p:blipFill>
        <p:spPr>
          <a:xfrm>
            <a:off x="2285681" y="1335708"/>
            <a:ext cx="4572638" cy="2472083"/>
          </a:xfrm>
          <a:prstGeom prst="rect">
            <a:avLst/>
          </a:prstGeom>
        </p:spPr>
      </p:pic>
    </p:spTree>
    <p:extLst>
      <p:ext uri="{BB962C8B-B14F-4D97-AF65-F5344CB8AC3E}">
        <p14:creationId xmlns:p14="http://schemas.microsoft.com/office/powerpoint/2010/main" val="617327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Why study these subjects?</a:t>
            </a:r>
            <a:endParaRPr dirty="0"/>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In modern software engineering, our ability to quickly deploy incremental innovation, ensure its quality, and scale to meet customer demand proves critical to our success</a:t>
            </a:r>
          </a:p>
          <a:p>
            <a:pPr marL="457200" lvl="0" indent="-323850" algn="l" rtl="0">
              <a:lnSpc>
                <a:spcPct val="150000"/>
              </a:lnSpc>
              <a:spcBef>
                <a:spcPts val="0"/>
              </a:spcBef>
              <a:spcAft>
                <a:spcPts val="0"/>
              </a:spcAft>
              <a:buClr>
                <a:srgbClr val="404040"/>
              </a:buClr>
              <a:buSzPts val="1500"/>
              <a:buChar char="●"/>
            </a:pPr>
            <a:r>
              <a:rPr lang="en-US" sz="1400" dirty="0">
                <a:solidFill>
                  <a:srgbClr val="404040"/>
                </a:solidFill>
              </a:rPr>
              <a:t>Cloud is everywhere and it’s not going away </a:t>
            </a:r>
          </a:p>
          <a:p>
            <a:pPr marL="457200" lvl="0" indent="-323850" algn="l" rtl="0">
              <a:lnSpc>
                <a:spcPct val="150000"/>
              </a:lnSpc>
              <a:spcBef>
                <a:spcPts val="1000"/>
              </a:spcBef>
              <a:spcAft>
                <a:spcPts val="0"/>
              </a:spcAft>
              <a:buClr>
                <a:srgbClr val="404040"/>
              </a:buClr>
              <a:buSzPts val="1500"/>
              <a:buChar char="●"/>
            </a:pPr>
            <a:r>
              <a:rPr lang="en-US" sz="1400" dirty="0">
                <a:solidFill>
                  <a:srgbClr val="404040"/>
                </a:solidFill>
              </a:rPr>
              <a:t>As with many topics in technology, there are multiple options and multiple dimensions to those options</a:t>
            </a:r>
          </a:p>
          <a:p>
            <a:pPr marL="457200" lvl="0" indent="-323850" algn="l" rtl="0">
              <a:lnSpc>
                <a:spcPct val="150000"/>
              </a:lnSpc>
              <a:spcBef>
                <a:spcPts val="1000"/>
              </a:spcBef>
              <a:spcAft>
                <a:spcPts val="1000"/>
              </a:spcAft>
              <a:buClr>
                <a:srgbClr val="404040"/>
              </a:buClr>
              <a:buSzPts val="1500"/>
              <a:buChar char="●"/>
            </a:pPr>
            <a:r>
              <a:rPr lang="en-US" sz="1400" dirty="0">
                <a:solidFill>
                  <a:srgbClr val="404040"/>
                </a:solidFill>
              </a:rPr>
              <a:t>Building a deeper understanding of Cloud and its offerings helps prepare you for modern IT</a:t>
            </a:r>
          </a:p>
          <a:p>
            <a:pPr marL="457200" lvl="0" indent="-323850" algn="l" rtl="0">
              <a:lnSpc>
                <a:spcPct val="150000"/>
              </a:lnSpc>
              <a:spcBef>
                <a:spcPts val="1000"/>
              </a:spcBef>
              <a:spcAft>
                <a:spcPts val="1000"/>
              </a:spcAft>
              <a:buClr>
                <a:srgbClr val="404040"/>
              </a:buClr>
              <a:buSzPts val="1500"/>
              <a:buChar char="●"/>
            </a:pPr>
            <a:r>
              <a:rPr lang="en-US" dirty="0">
                <a:solidFill>
                  <a:srgbClr val="404040"/>
                </a:solidFill>
              </a:rPr>
              <a:t>Included in that is the importance of learning about the build and operation of CI/CD pipelines using Cloud native technologies</a:t>
            </a:r>
            <a:endParaRPr lang="en-US" sz="1400" dirty="0">
              <a:solidFill>
                <a:srgbClr val="404040"/>
              </a:solidFil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Platform using the standard “Cloud computing model” to provide infrastructure and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Accessed and integrated via the Internet</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May provide a few different types of services – IaaS, PaaS,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20</a:t>
            </a:fld>
            <a:endParaRPr/>
          </a:p>
        </p:txBody>
      </p:sp>
      <p:pic>
        <p:nvPicPr>
          <p:cNvPr id="3" name="Picture 2" descr="Cotton wool cloud supported by miniature wood ladders">
            <a:extLst>
              <a:ext uri="{FF2B5EF4-FFF2-40B4-BE49-F238E27FC236}">
                <a16:creationId xmlns:a16="http://schemas.microsoft.com/office/drawing/2014/main" id="{FD6F3493-E1B2-07A5-849C-4252D034B2B9}"/>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1590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Usually supports a subscription or “pay as you go” (on-demand) pricing model</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Largest players in this space include Azure, AWS and GCP</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21</a:t>
            </a:fld>
            <a:endParaRPr/>
          </a:p>
        </p:txBody>
      </p:sp>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Cotton wool cloud supported by miniature wood ladders">
            <a:extLst>
              <a:ext uri="{FF2B5EF4-FFF2-40B4-BE49-F238E27FC236}">
                <a16:creationId xmlns:a16="http://schemas.microsoft.com/office/drawing/2014/main" id="{485A5F5D-00FE-7482-F1C3-964CE0BD2ECC}"/>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15296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22</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559556609"/>
              </p:ext>
            </p:extLst>
          </p:nvPr>
        </p:nvGraphicFramePr>
        <p:xfrm>
          <a:off x="298354" y="1166253"/>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446963270"/>
              </p:ext>
            </p:extLst>
          </p:nvPr>
        </p:nvGraphicFramePr>
        <p:xfrm>
          <a:off x="298353" y="1731667"/>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Flexibility and elasticity in capacity planning – enables automated schedule-based or metrics-based adjustments to capacity when required</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enough historical data for schedule-based planning or the right configuration for metrics-based planning</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191580667"/>
              </p:ext>
            </p:extLst>
          </p:nvPr>
        </p:nvGraphicFramePr>
        <p:xfrm>
          <a:off x="298353" y="284044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In some cases, managed services can be leveraged reducing operations overhead</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With managed services you lose some levels of granular control</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014974651"/>
              </p:ext>
            </p:extLst>
          </p:nvPr>
        </p:nvGraphicFramePr>
        <p:xfrm>
          <a:off x="298353" y="3674845"/>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Because services are PAYG (pay as you go), you’re only charged for what you use, and those expenses are OPEX</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Because of the flexibility/elasticity, it can be difficult to budget and, if Cloud services are not managed/monitored, costs can be high</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AD08451D-4B50-D97C-F072-F43499D35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55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pic>
        <p:nvPicPr>
          <p:cNvPr id="3" name="Picture 2">
            <a:extLst>
              <a:ext uri="{FF2B5EF4-FFF2-40B4-BE49-F238E27FC236}">
                <a16:creationId xmlns:a16="http://schemas.microsoft.com/office/drawing/2014/main" id="{CFC141D5-DA30-4070-93D5-7EB515151EB4}"/>
              </a:ext>
            </a:extLst>
          </p:cNvPr>
          <p:cNvPicPr>
            <a:picLocks noChangeAspect="1"/>
          </p:cNvPicPr>
          <p:nvPr/>
        </p:nvPicPr>
        <p:blipFill>
          <a:blip r:embed="rId3"/>
          <a:stretch>
            <a:fillRect/>
          </a:stretch>
        </p:blipFill>
        <p:spPr>
          <a:xfrm>
            <a:off x="2432282" y="713897"/>
            <a:ext cx="4279435" cy="3715328"/>
          </a:xfrm>
          <a:prstGeom prst="rect">
            <a:avLst/>
          </a:prstGeom>
        </p:spPr>
      </p:pic>
    </p:spTree>
    <p:extLst>
      <p:ext uri="{BB962C8B-B14F-4D97-AF65-F5344CB8AC3E}">
        <p14:creationId xmlns:p14="http://schemas.microsoft.com/office/powerpoint/2010/main" val="2868050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D099F075-71E5-5A37-FE84-C6B1FBC572A1}"/>
              </a:ext>
            </a:extLst>
          </p:cNvPr>
          <p:cNvSpPr txBox="1"/>
          <p:nvPr/>
        </p:nvSpPr>
        <p:spPr>
          <a:xfrm>
            <a:off x="1287439" y="1742364"/>
            <a:ext cx="6023212" cy="400110"/>
          </a:xfrm>
          <a:prstGeom prst="rect">
            <a:avLst/>
          </a:prstGeom>
          <a:noFill/>
        </p:spPr>
        <p:txBody>
          <a:bodyPr wrap="square" rtlCol="0">
            <a:spAutoFit/>
          </a:bodyPr>
          <a:lstStyle/>
          <a:p>
            <a:r>
              <a:rPr lang="en-US" sz="2000" b="1" dirty="0">
                <a:solidFill>
                  <a:schemeClr val="accent1"/>
                </a:solidFill>
              </a:rPr>
              <a:t>Can include 3 distinct layers: </a:t>
            </a:r>
          </a:p>
        </p:txBody>
      </p:sp>
      <p:pic>
        <p:nvPicPr>
          <p:cNvPr id="7" name="Graphic 6" descr="Layers Design with solid fill">
            <a:extLst>
              <a:ext uri="{FF2B5EF4-FFF2-40B4-BE49-F238E27FC236}">
                <a16:creationId xmlns:a16="http://schemas.microsoft.com/office/drawing/2014/main" id="{498B6796-989A-258E-9F90-8C6151A9DE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6621" y="1485219"/>
            <a:ext cx="914400" cy="914400"/>
          </a:xfrm>
          <a:prstGeom prst="rect">
            <a:avLst/>
          </a:prstGeom>
        </p:spPr>
      </p:pic>
      <p:pic>
        <p:nvPicPr>
          <p:cNvPr id="10" name="Graphic 9" descr="End with solid fill">
            <a:extLst>
              <a:ext uri="{FF2B5EF4-FFF2-40B4-BE49-F238E27FC236}">
                <a16:creationId xmlns:a16="http://schemas.microsoft.com/office/drawing/2014/main" id="{075060B3-F1D0-F2DD-D086-5BD6C5E71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6776" y="2571750"/>
            <a:ext cx="457200" cy="457200"/>
          </a:xfrm>
          <a:prstGeom prst="rect">
            <a:avLst/>
          </a:prstGeom>
        </p:spPr>
      </p:pic>
      <p:sp>
        <p:nvSpPr>
          <p:cNvPr id="11" name="TextBox 10">
            <a:extLst>
              <a:ext uri="{FF2B5EF4-FFF2-40B4-BE49-F238E27FC236}">
                <a16:creationId xmlns:a16="http://schemas.microsoft.com/office/drawing/2014/main" id="{A3D5B39E-C1A0-FC4F-522D-8CAF43961577}"/>
              </a:ext>
            </a:extLst>
          </p:cNvPr>
          <p:cNvSpPr txBox="1"/>
          <p:nvPr/>
        </p:nvSpPr>
        <p:spPr>
          <a:xfrm>
            <a:off x="2925171" y="2646461"/>
            <a:ext cx="4171666" cy="307777"/>
          </a:xfrm>
          <a:prstGeom prst="rect">
            <a:avLst/>
          </a:prstGeom>
          <a:noFill/>
        </p:spPr>
        <p:txBody>
          <a:bodyPr wrap="square" rtlCol="0">
            <a:spAutoFit/>
          </a:bodyPr>
          <a:lstStyle/>
          <a:p>
            <a:r>
              <a:rPr lang="en-US" dirty="0"/>
              <a:t>Inner or Near Edge</a:t>
            </a:r>
          </a:p>
        </p:txBody>
      </p:sp>
      <p:pic>
        <p:nvPicPr>
          <p:cNvPr id="13" name="Graphic 12" descr="Speedometer Middle with solid fill">
            <a:extLst>
              <a:ext uri="{FF2B5EF4-FFF2-40B4-BE49-F238E27FC236}">
                <a16:creationId xmlns:a16="http://schemas.microsoft.com/office/drawing/2014/main" id="{0C40311E-843E-732D-3372-94685EE83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6776" y="3192723"/>
            <a:ext cx="457200" cy="457200"/>
          </a:xfrm>
          <a:prstGeom prst="rect">
            <a:avLst/>
          </a:prstGeom>
        </p:spPr>
      </p:pic>
      <p:sp>
        <p:nvSpPr>
          <p:cNvPr id="14" name="TextBox 13">
            <a:extLst>
              <a:ext uri="{FF2B5EF4-FFF2-40B4-BE49-F238E27FC236}">
                <a16:creationId xmlns:a16="http://schemas.microsoft.com/office/drawing/2014/main" id="{21881933-6745-569A-1AED-2217BF9AFD90}"/>
              </a:ext>
            </a:extLst>
          </p:cNvPr>
          <p:cNvSpPr txBox="1"/>
          <p:nvPr/>
        </p:nvSpPr>
        <p:spPr>
          <a:xfrm>
            <a:off x="2925171" y="3267434"/>
            <a:ext cx="4171666" cy="307777"/>
          </a:xfrm>
          <a:prstGeom prst="rect">
            <a:avLst/>
          </a:prstGeom>
          <a:noFill/>
        </p:spPr>
        <p:txBody>
          <a:bodyPr wrap="square" rtlCol="0">
            <a:spAutoFit/>
          </a:bodyPr>
          <a:lstStyle/>
          <a:p>
            <a:r>
              <a:rPr lang="en-US" dirty="0"/>
              <a:t>Middle Edge</a:t>
            </a:r>
          </a:p>
        </p:txBody>
      </p:sp>
      <p:pic>
        <p:nvPicPr>
          <p:cNvPr id="16" name="Graphic 15" descr="Alien Face with solid fill">
            <a:extLst>
              <a:ext uri="{FF2B5EF4-FFF2-40B4-BE49-F238E27FC236}">
                <a16:creationId xmlns:a16="http://schemas.microsoft.com/office/drawing/2014/main" id="{BED8184D-D509-70B1-7A2A-886B337BE3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6776" y="3813696"/>
            <a:ext cx="457200" cy="457200"/>
          </a:xfrm>
          <a:prstGeom prst="rect">
            <a:avLst/>
          </a:prstGeom>
        </p:spPr>
      </p:pic>
      <p:sp>
        <p:nvSpPr>
          <p:cNvPr id="17" name="TextBox 16">
            <a:extLst>
              <a:ext uri="{FF2B5EF4-FFF2-40B4-BE49-F238E27FC236}">
                <a16:creationId xmlns:a16="http://schemas.microsoft.com/office/drawing/2014/main" id="{F2054FC6-977A-B150-9BFF-BCEBABC3493C}"/>
              </a:ext>
            </a:extLst>
          </p:cNvPr>
          <p:cNvSpPr txBox="1"/>
          <p:nvPr/>
        </p:nvSpPr>
        <p:spPr>
          <a:xfrm>
            <a:off x="2925171" y="3888407"/>
            <a:ext cx="4171666" cy="307777"/>
          </a:xfrm>
          <a:prstGeom prst="rect">
            <a:avLst/>
          </a:prstGeom>
          <a:noFill/>
        </p:spPr>
        <p:txBody>
          <a:bodyPr wrap="square" rtlCol="0">
            <a:spAutoFit/>
          </a:bodyPr>
          <a:lstStyle/>
          <a:p>
            <a:r>
              <a:rPr lang="en-US" dirty="0"/>
              <a:t>Outer or Far Edge</a:t>
            </a:r>
          </a:p>
        </p:txBody>
      </p:sp>
    </p:spTree>
    <p:extLst>
      <p:ext uri="{BB962C8B-B14F-4D97-AF65-F5344CB8AC3E}">
        <p14:creationId xmlns:p14="http://schemas.microsoft.com/office/powerpoint/2010/main" val="744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vert="horz" wrap="square" lIns="68569" tIns="34275" rIns="68569" bIns="34275" anchor="ctr" anchorCtr="0">
            <a:noAutofit/>
          </a:bodyPr>
          <a:lstStyle/>
          <a:p>
            <a:pPr>
              <a:spcBef>
                <a:spcPts val="0"/>
              </a:spcBef>
              <a:buClr>
                <a:srgbClr val="233445"/>
              </a:buClr>
              <a:buSzPts val="3200"/>
            </a:pPr>
            <a:r>
              <a:rPr lang="en-US" dirty="0">
                <a:latin typeface="Helvetica Neue"/>
                <a:ea typeface="Helvetica Neue"/>
                <a:cs typeface="Helvetica Neue"/>
                <a:sym typeface="Helvetica Neue"/>
              </a:rPr>
              <a:t>At the Edge – Layers</a:t>
            </a:r>
            <a:endParaRPr dirty="0">
              <a:latin typeface="Helvetica Neue"/>
              <a:ea typeface="Helvetica Neue"/>
              <a:cs typeface="Helvetica Neue"/>
              <a:sym typeface="Helvetica Neue"/>
            </a:endParaRPr>
          </a:p>
        </p:txBody>
      </p:sp>
      <p:sp>
        <p:nvSpPr>
          <p:cNvPr id="9" name="Google Shape;158;p26">
            <a:extLst>
              <a:ext uri="{FF2B5EF4-FFF2-40B4-BE49-F238E27FC236}">
                <a16:creationId xmlns:a16="http://schemas.microsoft.com/office/drawing/2014/main" id="{B91C034F-7725-4557-8515-B6BC512E97F7}"/>
              </a:ext>
            </a:extLst>
          </p:cNvPr>
          <p:cNvSpPr txBox="1">
            <a:spLocks noGrp="1"/>
          </p:cNvSpPr>
          <p:nvPr>
            <p:ph type="subTitle" idx="1"/>
          </p:nvPr>
        </p:nvSpPr>
        <p:spPr>
          <a:xfrm>
            <a:off x="6214986" y="3302621"/>
            <a:ext cx="2652014" cy="1475692"/>
          </a:xfrm>
          <a:prstGeom prst="rect">
            <a:avLst/>
          </a:prstGeom>
          <a:noFill/>
          <a:ln>
            <a:solidFill>
              <a:schemeClr val="tx1"/>
            </a:solidFill>
          </a:ln>
        </p:spPr>
        <p:txBody>
          <a:bodyPr spcFirstLastPara="1" wrap="square" lIns="67500" tIns="35100" rIns="68569" bIns="34275" anchor="ctr" anchorCtr="0">
            <a:noAutofit/>
          </a:bodyPr>
          <a:lstStyle/>
          <a:p>
            <a:pPr marL="57150" indent="0"/>
            <a:r>
              <a:rPr lang="en-US" sz="1050" dirty="0"/>
              <a:t>CSP – Cloud Service Provider</a:t>
            </a:r>
          </a:p>
          <a:p>
            <a:pPr marL="57150" indent="0"/>
            <a:r>
              <a:rPr lang="en-US" sz="1050" dirty="0"/>
              <a:t>WAN – Wide Area Network</a:t>
            </a:r>
          </a:p>
          <a:p>
            <a:pPr marL="57150" indent="0"/>
            <a:r>
              <a:rPr lang="en-US" sz="1050" dirty="0"/>
              <a:t>ISP – Internet Service Provider</a:t>
            </a:r>
          </a:p>
          <a:p>
            <a:pPr marL="57150" indent="0"/>
            <a:r>
              <a:rPr lang="en-US" sz="1050" dirty="0"/>
              <a:t>MAN – Metropolitan Area Network</a:t>
            </a:r>
          </a:p>
          <a:p>
            <a:pPr marL="57150" indent="0"/>
            <a:r>
              <a:rPr lang="en-US" sz="1050" dirty="0"/>
              <a:t>LAN – Local Area Network</a:t>
            </a:r>
          </a:p>
          <a:p>
            <a:pPr marL="57150" indent="0"/>
            <a:r>
              <a:rPr lang="en-US" sz="1050" dirty="0"/>
              <a:t>WLAN – Wireless Local Area Network</a:t>
            </a:r>
          </a:p>
          <a:p>
            <a:pPr marL="57150" indent="0"/>
            <a:r>
              <a:rPr lang="en-US" sz="1050" dirty="0"/>
              <a:t>CAN – Campus Area Network</a:t>
            </a:r>
          </a:p>
        </p:txBody>
      </p:sp>
      <p:pic>
        <p:nvPicPr>
          <p:cNvPr id="7" name="Picture 6">
            <a:extLst>
              <a:ext uri="{FF2B5EF4-FFF2-40B4-BE49-F238E27FC236}">
                <a16:creationId xmlns:a16="http://schemas.microsoft.com/office/drawing/2014/main" id="{4D4A25C6-4571-4DB9-A9E9-8253F7AF3F6F}"/>
              </a:ext>
            </a:extLst>
          </p:cNvPr>
          <p:cNvPicPr>
            <a:picLocks noChangeAspect="1"/>
          </p:cNvPicPr>
          <p:nvPr/>
        </p:nvPicPr>
        <p:blipFill>
          <a:blip r:embed="rId3"/>
          <a:stretch>
            <a:fillRect/>
          </a:stretch>
        </p:blipFill>
        <p:spPr>
          <a:xfrm>
            <a:off x="1867956" y="1048755"/>
            <a:ext cx="4051072" cy="3729558"/>
          </a:xfrm>
          <a:prstGeom prst="rect">
            <a:avLst/>
          </a:prstGeom>
        </p:spPr>
      </p:pic>
    </p:spTree>
    <p:extLst>
      <p:ext uri="{BB962C8B-B14F-4D97-AF65-F5344CB8AC3E}">
        <p14:creationId xmlns:p14="http://schemas.microsoft.com/office/powerpoint/2010/main" val="3517755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It’s about bringing the power of Cloud computing to you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Enables additional processing closer to the sources of data while still supporting the offload of higher order processing to the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Often involves setting up “Cloud-in-a-box” facilities on-premise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pic>
        <p:nvPicPr>
          <p:cNvPr id="3" name="Picture 2" descr="Ocean wave on a sandy beach">
            <a:extLst>
              <a:ext uri="{FF2B5EF4-FFF2-40B4-BE49-F238E27FC236}">
                <a16:creationId xmlns:a16="http://schemas.microsoft.com/office/drawing/2014/main" id="{11D370DD-B5F8-E42D-E384-867B95A2AA13}"/>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430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IoT (Internet of Things) is a good example – devices in a facility reading massive amounts of data can incorporate processing at the edge to improve overall efficiency</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Helps inject lower latency, increased security and improved bandwidth into systems used to aggregate critical data for an enterprise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cean wave on a sandy beach">
            <a:extLst>
              <a:ext uri="{FF2B5EF4-FFF2-40B4-BE49-F238E27FC236}">
                <a16:creationId xmlns:a16="http://schemas.microsoft.com/office/drawing/2014/main" id="{242BD5AE-83B4-3D03-5E07-A4948F98B487}"/>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215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4066068512"/>
              </p:ext>
            </p:extLst>
          </p:nvPr>
        </p:nvGraphicFramePr>
        <p:xfrm>
          <a:off x="298354" y="1179099"/>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3937915638"/>
              </p:ext>
            </p:extLst>
          </p:nvPr>
        </p:nvGraphicFramePr>
        <p:xfrm>
          <a:off x="298353" y="174451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95286198"/>
              </p:ext>
            </p:extLst>
          </p:nvPr>
        </p:nvGraphicFramePr>
        <p:xfrm>
          <a:off x="298353" y="2491123"/>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be used to bring critical latency, security and bandwidth improvements to specific types of business workflows</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Increased distribution of processing power and activity can expand attack surface and requires the right configuration to ensure optimal interaction between system components (i.e., increased complexity)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537598607"/>
              </p:ext>
            </p:extLst>
          </p:nvPr>
        </p:nvGraphicFramePr>
        <p:xfrm>
          <a:off x="298353" y="3903445"/>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Efficiencies gained “at the edge” can help with managing the cost of processing data</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More components “at the edge” can lead to increased infrastructure costs</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39A5BB64-7920-5C56-068D-7EE2DAA7B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23220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many ways, an amalgamation of the other options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distribution of system processing across on-premise infrastructure and the public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29</a:t>
            </a:fld>
            <a:endParaRPr/>
          </a:p>
        </p:txBody>
      </p:sp>
      <p:pic>
        <p:nvPicPr>
          <p:cNvPr id="3" name="Picture 2" descr="Orange and blue gradient colored smoke">
            <a:extLst>
              <a:ext uri="{FF2B5EF4-FFF2-40B4-BE49-F238E27FC236}">
                <a16:creationId xmlns:a16="http://schemas.microsoft.com/office/drawing/2014/main" id="{33E9AC04-0997-9C41-4806-361D978D4091}"/>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83573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Allows an enterprise to keep workloads that are best-suited for on-premise running on-premise while allowing migration of components that can move to the public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help make an enterprise’s move to the Cloud more gradual and planful</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30</a:t>
            </a:fld>
            <a:endParaRPr/>
          </a:p>
        </p:txBody>
      </p:sp>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range and blue gradient colored smoke">
            <a:extLst>
              <a:ext uri="{FF2B5EF4-FFF2-40B4-BE49-F238E27FC236}">
                <a16:creationId xmlns:a16="http://schemas.microsoft.com/office/drawing/2014/main" id="{662C5FCA-27DF-1CD2-D890-78664526AB29}"/>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5093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31</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3436800429"/>
              </p:ext>
            </p:extLst>
          </p:nvPr>
        </p:nvGraphicFramePr>
        <p:xfrm>
          <a:off x="298354" y="1149750"/>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2916144486"/>
              </p:ext>
            </p:extLst>
          </p:nvPr>
        </p:nvGraphicFramePr>
        <p:xfrm>
          <a:off x="298353" y="1715164"/>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293025990"/>
              </p:ext>
            </p:extLst>
          </p:nvPr>
        </p:nvGraphicFramePr>
        <p:xfrm>
          <a:off x="298353" y="2461774"/>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allow a move to the Cloud to be more gradual and allow an enterprise to target optimal deployment platform while making the move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As with Edge, can lead to increased complexity, often including required setup and maintenance of dedicated, secure connectivity between a data center and the Cloud</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47904177"/>
              </p:ext>
            </p:extLst>
          </p:nvPr>
        </p:nvGraphicFramePr>
        <p:xfrm>
          <a:off x="298353" y="3874096"/>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The ability to support a gradual move enables an enterprise to assess and understand Cloud costs over time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If not managed optimally, costs can be higher due to need to pay for Cloud usage and data center (CAPEX + OPEX)</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E15BF109-6684-6D31-918D-412AECD41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0923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32</a:t>
            </a:fld>
            <a:endParaRPr/>
          </a:p>
        </p:txBody>
      </p:sp>
      <p:pic>
        <p:nvPicPr>
          <p:cNvPr id="7" name="Picture 6">
            <a:extLst>
              <a:ext uri="{FF2B5EF4-FFF2-40B4-BE49-F238E27FC236}">
                <a16:creationId xmlns:a16="http://schemas.microsoft.com/office/drawing/2014/main" id="{198D6171-28C2-48D7-B080-C5A10B69AA60}"/>
              </a:ext>
            </a:extLst>
          </p:cNvPr>
          <p:cNvPicPr>
            <a:picLocks noChangeAspect="1"/>
          </p:cNvPicPr>
          <p:nvPr/>
        </p:nvPicPr>
        <p:blipFill>
          <a:blip r:embed="rId3"/>
          <a:stretch>
            <a:fillRect/>
          </a:stretch>
        </p:blipFill>
        <p:spPr>
          <a:xfrm>
            <a:off x="2238073" y="1028375"/>
            <a:ext cx="4667853" cy="3839082"/>
          </a:xfrm>
          <a:prstGeom prst="rect">
            <a:avLst/>
          </a:prstGeom>
        </p:spPr>
      </p:pic>
    </p:spTree>
    <p:extLst>
      <p:ext uri="{BB962C8B-B14F-4D97-AF65-F5344CB8AC3E}">
        <p14:creationId xmlns:p14="http://schemas.microsoft.com/office/powerpoint/2010/main" val="4278665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Infrastructure Options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
        <p:nvSpPr>
          <p:cNvPr id="1296" name="Google Shape;1296;p112"/>
          <p:cNvSpPr txBox="1"/>
          <p:nvPr/>
        </p:nvSpPr>
        <p:spPr>
          <a:xfrm>
            <a:off x="3651031" y="884086"/>
            <a:ext cx="4572000" cy="3970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Potential options for infrastructure in the Cloud for the different types of workload, and 2) considerations that the company should keep in mind as they make the move to ensure awareness and proactive planning.</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192467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34</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infrastructure option, stakeholders try to estimate hardware &amp; software needs for the next 3 – 5 years: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9884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35</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focuses on bringing additional power closer to the data sources and application users: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6916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36</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seeks to build a solution by combining the other options into a larger solution:</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71585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Application Hosting</a:t>
            </a:r>
          </a:p>
        </p:txBody>
      </p:sp>
    </p:spTree>
    <p:extLst>
      <p:ext uri="{BB962C8B-B14F-4D97-AF65-F5344CB8AC3E}">
        <p14:creationId xmlns:p14="http://schemas.microsoft.com/office/powerpoint/2010/main" val="127352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38</a:t>
            </a:fld>
            <a:endParaRPr/>
          </a:p>
        </p:txBody>
      </p:sp>
      <p:sp>
        <p:nvSpPr>
          <p:cNvPr id="2" name="TextBox 1">
            <a:extLst>
              <a:ext uri="{FF2B5EF4-FFF2-40B4-BE49-F238E27FC236}">
                <a16:creationId xmlns:a16="http://schemas.microsoft.com/office/drawing/2014/main" id="{B1BA25FD-40A4-50C2-F3A3-2590798ADAFB}"/>
              </a:ext>
            </a:extLst>
          </p:cNvPr>
          <p:cNvSpPr txBox="1"/>
          <p:nvPr/>
        </p:nvSpPr>
        <p:spPr>
          <a:xfrm>
            <a:off x="1762217" y="1756142"/>
            <a:ext cx="5619565" cy="193899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By Application Hosting, we mean the target infrastructure and runtime platform used for deployment and execution of an application or system; can include compute (CPU and server resources), storage, network, data and operating system</a:t>
            </a:r>
          </a:p>
        </p:txBody>
      </p:sp>
    </p:spTree>
    <p:extLst>
      <p:ext uri="{BB962C8B-B14F-4D97-AF65-F5344CB8AC3E}">
        <p14:creationId xmlns:p14="http://schemas.microsoft.com/office/powerpoint/2010/main" val="14775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 – An “Interesting” Example?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100" dirty="0"/>
              <a:t>Here’s an example of someone thinking “outside-of-the-box” when it comes to application hosting!</a:t>
            </a:r>
          </a:p>
          <a:p>
            <a:pPr marL="57150" indent="0">
              <a:spcBef>
                <a:spcPts val="0"/>
              </a:spcBef>
              <a:buNone/>
            </a:pPr>
            <a:endParaRPr lang="en-US" sz="2100" dirty="0"/>
          </a:p>
          <a:p>
            <a:pPr marL="57150" indent="0">
              <a:spcBef>
                <a:spcPts val="0"/>
              </a:spcBef>
              <a:buNone/>
            </a:pPr>
            <a:r>
              <a:rPr lang="en-US" sz="2100" dirty="0">
                <a:hlinkClick r:id="rId3"/>
              </a:rPr>
              <a:t>https://mashable.com/article/pregnancy-test-doom/</a:t>
            </a:r>
            <a:endParaRPr lang="en-US" sz="21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39</a:t>
            </a:fld>
            <a:endParaRPr/>
          </a:p>
        </p:txBody>
      </p:sp>
    </p:spTree>
    <p:extLst>
      <p:ext uri="{BB962C8B-B14F-4D97-AF65-F5344CB8AC3E}">
        <p14:creationId xmlns:p14="http://schemas.microsoft.com/office/powerpoint/2010/main" val="10029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Speak to available Cloud native capabilities utilized to build out complex infrastructure environments for hosting and execution of our workloads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Demonstrate the ability to create simple Cloud resources in a modern Cloud Service Provider (CSP)</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Cloud native technologies to build and operate simple CI/CD pipelines</a:t>
            </a:r>
            <a:endParaRPr sz="1500" b="0" i="0" u="none" strike="noStrike" cap="none" dirty="0">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05A28"/>
                </a:solidFill>
                <a:latin typeface="Arial"/>
                <a:ea typeface="Arial"/>
                <a:cs typeface="Arial"/>
                <a:sym typeface="Arial"/>
              </a:rPr>
              <a:t>At the end of this course, you will be able to:</a:t>
            </a:r>
            <a:endParaRPr sz="1800" b="1" i="0" u="none" strike="noStrike" cap="none" dirty="0">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Hosting Options with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
                <a:schemeClr val="accent1"/>
              </a:buClr>
              <a:buSzPct val="150000"/>
              <a:buFont typeface="Wingdings" panose="05000000000000000000" pitchFamily="2" charset="2"/>
              <a:buChar char="q"/>
            </a:pPr>
            <a:r>
              <a:rPr lang="en-US" sz="1400" dirty="0"/>
              <a:t>IaaS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PaaS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Serverless / </a:t>
            </a:r>
            <a:r>
              <a:rPr lang="en-US" sz="1400" dirty="0" err="1"/>
              <a:t>FaaS</a:t>
            </a:r>
            <a:endParaRPr lang="en-US" sz="1400" dirty="0"/>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Containers</a:t>
            </a:r>
          </a:p>
          <a:p>
            <a:pPr>
              <a:spcBef>
                <a:spcPts val="0"/>
              </a:spcBef>
              <a:buFont typeface="Wingdings" panose="05000000000000000000" pitchFamily="2" charset="2"/>
              <a:buChar char="Ø"/>
            </a:pPr>
            <a:endParaRPr lang="en-US" sz="1400" dirty="0"/>
          </a:p>
          <a:p>
            <a:pPr marL="57150" indent="0">
              <a:spcBef>
                <a:spcPts val="0"/>
              </a:spcBef>
              <a:buNone/>
            </a:pPr>
            <a:r>
              <a:rPr lang="en-US" sz="3600" dirty="0">
                <a:solidFill>
                  <a:schemeClr val="accent1"/>
                </a:solidFill>
              </a:rPr>
              <a:t>What do they all mean?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40</a:t>
            </a:fld>
            <a:endParaRPr/>
          </a:p>
        </p:txBody>
      </p:sp>
      <p:pic>
        <p:nvPicPr>
          <p:cNvPr id="3" name="Picture 2" descr="A cluster of yellow houses">
            <a:extLst>
              <a:ext uri="{FF2B5EF4-FFF2-40B4-BE49-F238E27FC236}">
                <a16:creationId xmlns:a16="http://schemas.microsoft.com/office/drawing/2014/main" id="{E2A75629-BF62-5ABF-A385-431EB58EB350}"/>
              </a:ext>
            </a:extLst>
          </p:cNvPr>
          <p:cNvPicPr>
            <a:picLocks/>
          </p:cNvPicPr>
          <p:nvPr/>
        </p:nvPicPr>
        <p:blipFill>
          <a:blip r:embed="rId3"/>
          <a:stretch>
            <a:fillRect/>
          </a:stretch>
        </p:blipFill>
        <p:spPr>
          <a:xfrm>
            <a:off x="5547078" y="1355110"/>
            <a:ext cx="2983222" cy="1831974"/>
          </a:xfrm>
          <a:prstGeom prst="rect">
            <a:avLst/>
          </a:prstGeom>
        </p:spPr>
      </p:pic>
    </p:spTree>
    <p:extLst>
      <p:ext uri="{BB962C8B-B14F-4D97-AF65-F5344CB8AC3E}">
        <p14:creationId xmlns:p14="http://schemas.microsoft.com/office/powerpoint/2010/main" val="73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Involves the building out (and management) of virtual instances of:</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Compute</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Network</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Storage</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Akin to spinning up a server (physical or virtual) in your location or data center complete with disks and required network connectivity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41</a:t>
            </a:fld>
            <a:endParaRPr/>
          </a:p>
        </p:txBody>
      </p:sp>
      <p:pic>
        <p:nvPicPr>
          <p:cNvPr id="3" name="Picture 2" descr="Highway in desert landscape">
            <a:extLst>
              <a:ext uri="{FF2B5EF4-FFF2-40B4-BE49-F238E27FC236}">
                <a16:creationId xmlns:a16="http://schemas.microsoft.com/office/drawing/2014/main" id="{7B568522-2121-3E40-ACDB-D78BF423FBE5}"/>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897B3F5A-39D3-A3ED-A95B-CFCED611F5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57799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The difference is in the where – instead of in your data center, it is created in a data center managed by one of the public Cloud providers</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Your organization is responsible for patching the OS, ensuring all appropriate security updates are applied and that the right controls are in place to govern interaction between this set of components and other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42</a:t>
            </a:fld>
            <a:endParaRPr/>
          </a:p>
        </p:txBody>
      </p:sp>
      <p:pic>
        <p:nvPicPr>
          <p:cNvPr id="2" name="Graphic 1" descr="Questions with solid fill">
            <a:extLst>
              <a:ext uri="{FF2B5EF4-FFF2-40B4-BE49-F238E27FC236}">
                <a16:creationId xmlns:a16="http://schemas.microsoft.com/office/drawing/2014/main" id="{21FE37B8-91BC-000C-992F-BB30A5A61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3" name="Picture 2" descr="Highway in desert landscape">
            <a:extLst>
              <a:ext uri="{FF2B5EF4-FFF2-40B4-BE49-F238E27FC236}">
                <a16:creationId xmlns:a16="http://schemas.microsoft.com/office/drawing/2014/main" id="{728EADF7-259C-E46F-D3F1-718E70E15A6B}"/>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4384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IaaS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Tree>
    <p:extLst>
      <p:ext uri="{BB962C8B-B14F-4D97-AF65-F5344CB8AC3E}">
        <p14:creationId xmlns:p14="http://schemas.microsoft.com/office/powerpoint/2010/main" val="3210592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Involves leveraging managed services from a public Cloud provider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an enterprise can focus on management of their application and data vs. focusing on management of the underlying infrastructure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Patching and security of the infrastructure used to back the managed services falls to the CSP (Cloud Service Provider)</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44</a:t>
            </a:fld>
            <a:endParaRPr/>
          </a:p>
        </p:txBody>
      </p:sp>
      <p:pic>
        <p:nvPicPr>
          <p:cNvPr id="3" name="Picture 2" descr="Pile of carboard boxes">
            <a:extLst>
              <a:ext uri="{FF2B5EF4-FFF2-40B4-BE49-F238E27FC236}">
                <a16:creationId xmlns:a16="http://schemas.microsoft.com/office/drawing/2014/main" id="{0038CBF4-BFB8-069C-4045-307E33FBB288}"/>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B52287A-BA39-C89C-3EF1-A1B77FC38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826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Many managed services support automatic scale up or down depending on demand to help ensure sufficient capacity is in place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be considered synonymous with the term “Cloud native”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45</a:t>
            </a:fld>
            <a:endParaRPr/>
          </a:p>
        </p:txBody>
      </p:sp>
      <p:pic>
        <p:nvPicPr>
          <p:cNvPr id="2" name="Picture 1" descr="Pile of carboard boxes">
            <a:extLst>
              <a:ext uri="{FF2B5EF4-FFF2-40B4-BE49-F238E27FC236}">
                <a16:creationId xmlns:a16="http://schemas.microsoft.com/office/drawing/2014/main" id="{C5C50564-B21D-46B5-9077-F4CC32A69CC4}"/>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F732EEFD-3D60-534D-6D94-A544D5199C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8112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PaaS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Tree>
    <p:extLst>
      <p:ext uri="{BB962C8B-B14F-4D97-AF65-F5344CB8AC3E}">
        <p14:creationId xmlns:p14="http://schemas.microsoft.com/office/powerpoint/2010/main" val="3256825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Also represents a type of managed service provided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Cost structure is usually consumption-based (i.e., you only pay for what you use)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many different coding paradigms (C#/.NET, NodeJS, Python,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47</a:t>
            </a:fld>
            <a:endParaRPr/>
          </a:p>
        </p:txBody>
      </p:sp>
      <p:pic>
        <p:nvPicPr>
          <p:cNvPr id="3" name="Picture 2" descr="Formulas on a background">
            <a:extLst>
              <a:ext uri="{FF2B5EF4-FFF2-40B4-BE49-F238E27FC236}">
                <a16:creationId xmlns:a16="http://schemas.microsoft.com/office/drawing/2014/main" id="{1EBF30CD-39E5-D074-5760-9691129E9510}"/>
              </a:ext>
            </a:extLst>
          </p:cNvPr>
          <p:cNvPicPr>
            <a:picLocks/>
          </p:cNvPicPr>
          <p:nvPr/>
        </p:nvPicPr>
        <p:blipFill>
          <a:blip r:embed="rId3"/>
          <a:stretch>
            <a:fillRect/>
          </a:stretch>
        </p:blipFill>
        <p:spPr>
          <a:xfrm>
            <a:off x="3593592" y="3442259"/>
            <a:ext cx="1956816" cy="1307592"/>
          </a:xfrm>
          <a:prstGeom prst="rect">
            <a:avLst/>
          </a:prstGeom>
        </p:spPr>
      </p:pic>
      <p:pic>
        <p:nvPicPr>
          <p:cNvPr id="6" name="Graphic 5" descr="Questions with solid fill">
            <a:extLst>
              <a:ext uri="{FF2B5EF4-FFF2-40B4-BE49-F238E27FC236}">
                <a16:creationId xmlns:a16="http://schemas.microsoft.com/office/drawing/2014/main" id="{ECAB1315-060D-5CA1-AAB7-55C07B17C1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637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Typically, with Serverless (and PaaS), the consumer is only concerned with the application code and data – elements of the CSP’s “backbone” used to support are managed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Includes more sophisticated automated scaling capabilities – built for Internet scale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48</a:t>
            </a:fld>
            <a:endParaRPr/>
          </a:p>
        </p:txBody>
      </p:sp>
      <p:pic>
        <p:nvPicPr>
          <p:cNvPr id="2" name="Picture 1" descr="Formulas on a background">
            <a:extLst>
              <a:ext uri="{FF2B5EF4-FFF2-40B4-BE49-F238E27FC236}">
                <a16:creationId xmlns:a16="http://schemas.microsoft.com/office/drawing/2014/main" id="{69F0657A-E3CC-EFFF-64B2-B031006C082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3A7270F8-5BE5-762C-4B48-22E773A69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381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err="1"/>
              <a:t>FaaS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spTree>
    <p:extLst>
      <p:ext uri="{BB962C8B-B14F-4D97-AF65-F5344CB8AC3E}">
        <p14:creationId xmlns:p14="http://schemas.microsoft.com/office/powerpoint/2010/main" val="16309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One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Hosting Applications in the Cloud</a:t>
            </a: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Two</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Cloud Native Options in AWS, Part 1</a:t>
            </a: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r>
              <a:rPr lang="en-US" sz="1500" b="1" dirty="0">
                <a:solidFill>
                  <a:srgbClr val="404040"/>
                </a:solidFill>
              </a:rPr>
              <a:t>Day Three</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Cloud Native Options in AWS, Part 2</a:t>
            </a: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Subscription-based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Licensed for utilization over the Internet / online rather than for download and install on a server or client machine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Fully-hosted and fully-managed by a 3</a:t>
            </a:r>
            <a:r>
              <a:rPr lang="en-US" sz="1400" baseline="30000" dirty="0"/>
              <a:t>rd</a:t>
            </a:r>
            <a:r>
              <a:rPr lang="en-US" sz="1400" dirty="0"/>
              <a:t> party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50</a:t>
            </a:fld>
            <a:endParaRPr/>
          </a:p>
        </p:txBody>
      </p:sp>
      <p:pic>
        <p:nvPicPr>
          <p:cNvPr id="3" name="Picture 2" descr="Program coding on a computer screen">
            <a:extLst>
              <a:ext uri="{FF2B5EF4-FFF2-40B4-BE49-F238E27FC236}">
                <a16:creationId xmlns:a16="http://schemas.microsoft.com/office/drawing/2014/main" id="{FBAC2060-36D1-EEF4-1140-8A752B517AFF}"/>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3E37FAFD-C469-CC59-4EFE-D6ACD7E7A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0066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Of those discussed, often the cheapest option for service consumers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However, also offers minimal (or no) control, outside of exposed configuration capabilities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51</a:t>
            </a:fld>
            <a:endParaRPr/>
          </a:p>
        </p:txBody>
      </p:sp>
      <p:pic>
        <p:nvPicPr>
          <p:cNvPr id="2" name="Picture 1" descr="Program coding on a computer screen">
            <a:extLst>
              <a:ext uri="{FF2B5EF4-FFF2-40B4-BE49-F238E27FC236}">
                <a16:creationId xmlns:a16="http://schemas.microsoft.com/office/drawing/2014/main" id="{8288C525-0AE7-CD7C-44CE-26412FCDA64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E033C2F8-0F1D-25E7-39EC-934D8D441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887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Pizza-as-a-Service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15029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050" b="1" dirty="0"/>
              <a:t>From a LinkedIn post by Albert Barron from IBM (</a:t>
            </a:r>
            <a:r>
              <a:rPr lang="en-US" sz="1050" dirty="0">
                <a:hlinkClick r:id="rId3"/>
              </a:rPr>
              <a:t>https://www.linkedin.com/pulse/20140730172610-9679881-pizza-as-a-service/</a:t>
            </a:r>
            <a:r>
              <a:rPr lang="en-US" sz="1050" dirty="0"/>
              <a:t>)</a:t>
            </a:r>
            <a:endParaRPr lang="en-US" sz="1050" b="1"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52</a:t>
            </a:fld>
            <a:endParaRPr/>
          </a:p>
        </p:txBody>
      </p:sp>
      <p:pic>
        <p:nvPicPr>
          <p:cNvPr id="3" name="Picture 2">
            <a:extLst>
              <a:ext uri="{FF2B5EF4-FFF2-40B4-BE49-F238E27FC236}">
                <a16:creationId xmlns:a16="http://schemas.microsoft.com/office/drawing/2014/main" id="{1D86D67D-F4B1-4B38-BF84-BCFF744E8B8C}"/>
              </a:ext>
            </a:extLst>
          </p:cNvPr>
          <p:cNvPicPr>
            <a:picLocks noChangeAspect="1"/>
          </p:cNvPicPr>
          <p:nvPr/>
        </p:nvPicPr>
        <p:blipFill>
          <a:blip r:embed="rId4"/>
          <a:stretch>
            <a:fillRect/>
          </a:stretch>
        </p:blipFill>
        <p:spPr>
          <a:xfrm>
            <a:off x="2412530" y="1416266"/>
            <a:ext cx="4318940" cy="3561631"/>
          </a:xfrm>
          <a:prstGeom prst="rect">
            <a:avLst/>
          </a:prstGeom>
          <a:solidFill>
            <a:srgbClr val="98CB00"/>
          </a:solidFill>
        </p:spPr>
      </p:pic>
      <p:pic>
        <p:nvPicPr>
          <p:cNvPr id="1026" name="Picture 2" descr="Image result for pizza icons">
            <a:extLst>
              <a:ext uri="{FF2B5EF4-FFF2-40B4-BE49-F238E27FC236}">
                <a16:creationId xmlns:a16="http://schemas.microsoft.com/office/drawing/2014/main" id="{0969B7E5-F10E-4587-9D21-68C9E6416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71451"/>
            <a:ext cx="921544" cy="92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35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Side-by-Side Comparison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53</a:t>
            </a:fld>
            <a:endParaRPr/>
          </a:p>
        </p:txBody>
      </p:sp>
      <p:grpSp>
        <p:nvGrpSpPr>
          <p:cNvPr id="105" name="Group 104">
            <a:extLst>
              <a:ext uri="{FF2B5EF4-FFF2-40B4-BE49-F238E27FC236}">
                <a16:creationId xmlns:a16="http://schemas.microsoft.com/office/drawing/2014/main" id="{780DECCF-2BB4-4F75-9FF4-4E70767F4511}"/>
              </a:ext>
            </a:extLst>
          </p:cNvPr>
          <p:cNvGrpSpPr/>
          <p:nvPr/>
        </p:nvGrpSpPr>
        <p:grpSpPr>
          <a:xfrm>
            <a:off x="2398521" y="1156794"/>
            <a:ext cx="1683334" cy="3625971"/>
            <a:chOff x="3186412" y="1333376"/>
            <a:chExt cx="2244445" cy="4834628"/>
          </a:xfrm>
        </p:grpSpPr>
        <p:sp>
          <p:nvSpPr>
            <p:cNvPr id="27" name="Rectangle: Rounded Corners 26">
              <a:extLst>
                <a:ext uri="{FF2B5EF4-FFF2-40B4-BE49-F238E27FC236}">
                  <a16:creationId xmlns:a16="http://schemas.microsoft.com/office/drawing/2014/main" id="{15805C6B-59D2-4146-8D4E-A2437C1CF7CE}"/>
                </a:ext>
              </a:extLst>
            </p:cNvPr>
            <p:cNvSpPr/>
            <p:nvPr/>
          </p:nvSpPr>
          <p:spPr>
            <a:xfrm>
              <a:off x="318642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sp>
          <p:nvSpPr>
            <p:cNvPr id="29" name="Rectangle 28">
              <a:extLst>
                <a:ext uri="{FF2B5EF4-FFF2-40B4-BE49-F238E27FC236}">
                  <a16:creationId xmlns:a16="http://schemas.microsoft.com/office/drawing/2014/main" id="{152D961A-3888-43AF-82E2-3F705E887637}"/>
                </a:ext>
              </a:extLst>
            </p:cNvPr>
            <p:cNvSpPr/>
            <p:nvPr/>
          </p:nvSpPr>
          <p:spPr>
            <a:xfrm>
              <a:off x="3186413"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31" name="Rectangle 30">
              <a:extLst>
                <a:ext uri="{FF2B5EF4-FFF2-40B4-BE49-F238E27FC236}">
                  <a16:creationId xmlns:a16="http://schemas.microsoft.com/office/drawing/2014/main" id="{BE890981-649D-4AF6-86A3-7D70E23252EF}"/>
                </a:ext>
              </a:extLst>
            </p:cNvPr>
            <p:cNvSpPr/>
            <p:nvPr/>
          </p:nvSpPr>
          <p:spPr>
            <a:xfrm>
              <a:off x="3186417"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33" name="Rectangle 32">
              <a:extLst>
                <a:ext uri="{FF2B5EF4-FFF2-40B4-BE49-F238E27FC236}">
                  <a16:creationId xmlns:a16="http://schemas.microsoft.com/office/drawing/2014/main" id="{F6D2AD8A-0358-4B2A-B027-072100ADAE9D}"/>
                </a:ext>
              </a:extLst>
            </p:cNvPr>
            <p:cNvSpPr/>
            <p:nvPr/>
          </p:nvSpPr>
          <p:spPr>
            <a:xfrm>
              <a:off x="3186418"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35" name="Rectangle 34">
              <a:extLst>
                <a:ext uri="{FF2B5EF4-FFF2-40B4-BE49-F238E27FC236}">
                  <a16:creationId xmlns:a16="http://schemas.microsoft.com/office/drawing/2014/main" id="{CB018171-7452-4B7B-A322-DFDC72F31C0E}"/>
                </a:ext>
              </a:extLst>
            </p:cNvPr>
            <p:cNvSpPr/>
            <p:nvPr/>
          </p:nvSpPr>
          <p:spPr>
            <a:xfrm>
              <a:off x="3186413"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37" name="Rectangle 36">
              <a:extLst>
                <a:ext uri="{FF2B5EF4-FFF2-40B4-BE49-F238E27FC236}">
                  <a16:creationId xmlns:a16="http://schemas.microsoft.com/office/drawing/2014/main" id="{E70EA43F-12CE-4405-8DA3-DAA8AE7D5F3D}"/>
                </a:ext>
              </a:extLst>
            </p:cNvPr>
            <p:cNvSpPr/>
            <p:nvPr/>
          </p:nvSpPr>
          <p:spPr>
            <a:xfrm>
              <a:off x="3186413"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39" name="Rectangle 38">
              <a:extLst>
                <a:ext uri="{FF2B5EF4-FFF2-40B4-BE49-F238E27FC236}">
                  <a16:creationId xmlns:a16="http://schemas.microsoft.com/office/drawing/2014/main" id="{AF152444-54B6-408D-9C45-9ED0DF754136}"/>
                </a:ext>
              </a:extLst>
            </p:cNvPr>
            <p:cNvSpPr/>
            <p:nvPr/>
          </p:nvSpPr>
          <p:spPr>
            <a:xfrm>
              <a:off x="318641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41" name="Rectangle 40">
              <a:extLst>
                <a:ext uri="{FF2B5EF4-FFF2-40B4-BE49-F238E27FC236}">
                  <a16:creationId xmlns:a16="http://schemas.microsoft.com/office/drawing/2014/main" id="{C2FE2C80-869A-47EA-80F2-5CF2BE609B25}"/>
                </a:ext>
              </a:extLst>
            </p:cNvPr>
            <p:cNvSpPr/>
            <p:nvPr/>
          </p:nvSpPr>
          <p:spPr>
            <a:xfrm>
              <a:off x="318641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43" name="Rectangle 42">
              <a:extLst>
                <a:ext uri="{FF2B5EF4-FFF2-40B4-BE49-F238E27FC236}">
                  <a16:creationId xmlns:a16="http://schemas.microsoft.com/office/drawing/2014/main" id="{C7E46D36-95DC-455F-8E00-962D4491B7DF}"/>
                </a:ext>
              </a:extLst>
            </p:cNvPr>
            <p:cNvSpPr/>
            <p:nvPr/>
          </p:nvSpPr>
          <p:spPr>
            <a:xfrm>
              <a:off x="318641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45" name="Rectangle 44">
              <a:extLst>
                <a:ext uri="{FF2B5EF4-FFF2-40B4-BE49-F238E27FC236}">
                  <a16:creationId xmlns:a16="http://schemas.microsoft.com/office/drawing/2014/main" id="{FB823D5A-0AFD-475C-995A-82CE55F14246}"/>
                </a:ext>
              </a:extLst>
            </p:cNvPr>
            <p:cNvSpPr/>
            <p:nvPr/>
          </p:nvSpPr>
          <p:spPr>
            <a:xfrm>
              <a:off x="318641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47" name="Rectangle 46">
              <a:extLst>
                <a:ext uri="{FF2B5EF4-FFF2-40B4-BE49-F238E27FC236}">
                  <a16:creationId xmlns:a16="http://schemas.microsoft.com/office/drawing/2014/main" id="{F1952447-F2B0-479A-BBCD-7AB59DAF1A28}"/>
                </a:ext>
              </a:extLst>
            </p:cNvPr>
            <p:cNvSpPr/>
            <p:nvPr/>
          </p:nvSpPr>
          <p:spPr>
            <a:xfrm>
              <a:off x="318641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6" name="Group 105">
            <a:extLst>
              <a:ext uri="{FF2B5EF4-FFF2-40B4-BE49-F238E27FC236}">
                <a16:creationId xmlns:a16="http://schemas.microsoft.com/office/drawing/2014/main" id="{1209A20A-7695-40EC-B56C-CB2BC85572A8}"/>
              </a:ext>
            </a:extLst>
          </p:cNvPr>
          <p:cNvGrpSpPr/>
          <p:nvPr/>
        </p:nvGrpSpPr>
        <p:grpSpPr>
          <a:xfrm>
            <a:off x="4237901" y="1156794"/>
            <a:ext cx="1683334" cy="3625971"/>
            <a:chOff x="5638918" y="1333376"/>
            <a:chExt cx="2244445" cy="4834628"/>
          </a:xfrm>
        </p:grpSpPr>
        <p:sp>
          <p:nvSpPr>
            <p:cNvPr id="49" name="Rectangle: Rounded Corners 48">
              <a:extLst>
                <a:ext uri="{FF2B5EF4-FFF2-40B4-BE49-F238E27FC236}">
                  <a16:creationId xmlns:a16="http://schemas.microsoft.com/office/drawing/2014/main" id="{4AAA6ECD-7AC9-450F-B237-48EC67E497FB}"/>
                </a:ext>
              </a:extLst>
            </p:cNvPr>
            <p:cNvSpPr/>
            <p:nvPr/>
          </p:nvSpPr>
          <p:spPr>
            <a:xfrm>
              <a:off x="5638927"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PaaS / Serverless</a:t>
              </a:r>
            </a:p>
          </p:txBody>
        </p:sp>
        <p:sp>
          <p:nvSpPr>
            <p:cNvPr id="51" name="Rectangle 50">
              <a:extLst>
                <a:ext uri="{FF2B5EF4-FFF2-40B4-BE49-F238E27FC236}">
                  <a16:creationId xmlns:a16="http://schemas.microsoft.com/office/drawing/2014/main" id="{53C2185D-8353-4A8C-80AB-9C3E640EE119}"/>
                </a:ext>
              </a:extLst>
            </p:cNvPr>
            <p:cNvSpPr/>
            <p:nvPr/>
          </p:nvSpPr>
          <p:spPr>
            <a:xfrm>
              <a:off x="5638919"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53" name="Rectangle 52">
              <a:extLst>
                <a:ext uri="{FF2B5EF4-FFF2-40B4-BE49-F238E27FC236}">
                  <a16:creationId xmlns:a16="http://schemas.microsoft.com/office/drawing/2014/main" id="{BC911290-BE57-4E3A-82B6-965C1878D015}"/>
                </a:ext>
              </a:extLst>
            </p:cNvPr>
            <p:cNvSpPr/>
            <p:nvPr/>
          </p:nvSpPr>
          <p:spPr>
            <a:xfrm>
              <a:off x="5638923"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55" name="Rectangle 54">
              <a:extLst>
                <a:ext uri="{FF2B5EF4-FFF2-40B4-BE49-F238E27FC236}">
                  <a16:creationId xmlns:a16="http://schemas.microsoft.com/office/drawing/2014/main" id="{C62C315C-29BE-434A-9AC1-E9C29A73F46C}"/>
                </a:ext>
              </a:extLst>
            </p:cNvPr>
            <p:cNvSpPr/>
            <p:nvPr/>
          </p:nvSpPr>
          <p:spPr>
            <a:xfrm>
              <a:off x="5638924"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57" name="Rectangle 56">
              <a:extLst>
                <a:ext uri="{FF2B5EF4-FFF2-40B4-BE49-F238E27FC236}">
                  <a16:creationId xmlns:a16="http://schemas.microsoft.com/office/drawing/2014/main" id="{120F243B-1545-4413-A160-BABEF583BF49}"/>
                </a:ext>
              </a:extLst>
            </p:cNvPr>
            <p:cNvSpPr/>
            <p:nvPr/>
          </p:nvSpPr>
          <p:spPr>
            <a:xfrm>
              <a:off x="5638919"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59" name="Rectangle 58">
              <a:extLst>
                <a:ext uri="{FF2B5EF4-FFF2-40B4-BE49-F238E27FC236}">
                  <a16:creationId xmlns:a16="http://schemas.microsoft.com/office/drawing/2014/main" id="{4CECD607-4952-4A0C-9189-76EDC8E72637}"/>
                </a:ext>
              </a:extLst>
            </p:cNvPr>
            <p:cNvSpPr/>
            <p:nvPr/>
          </p:nvSpPr>
          <p:spPr>
            <a:xfrm>
              <a:off x="5638919"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61" name="Rectangle 60">
              <a:extLst>
                <a:ext uri="{FF2B5EF4-FFF2-40B4-BE49-F238E27FC236}">
                  <a16:creationId xmlns:a16="http://schemas.microsoft.com/office/drawing/2014/main" id="{8D86DE3A-EFBC-4048-915B-40FD2B5D1433}"/>
                </a:ext>
              </a:extLst>
            </p:cNvPr>
            <p:cNvSpPr/>
            <p:nvPr/>
          </p:nvSpPr>
          <p:spPr>
            <a:xfrm>
              <a:off x="5638918" y="402666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63" name="Rectangle 62">
              <a:extLst>
                <a:ext uri="{FF2B5EF4-FFF2-40B4-BE49-F238E27FC236}">
                  <a16:creationId xmlns:a16="http://schemas.microsoft.com/office/drawing/2014/main" id="{1D03E308-4F93-451A-A8D0-FE52346E2CA1}"/>
                </a:ext>
              </a:extLst>
            </p:cNvPr>
            <p:cNvSpPr/>
            <p:nvPr/>
          </p:nvSpPr>
          <p:spPr>
            <a:xfrm>
              <a:off x="5638923" y="444916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65" name="Rectangle 64">
              <a:extLst>
                <a:ext uri="{FF2B5EF4-FFF2-40B4-BE49-F238E27FC236}">
                  <a16:creationId xmlns:a16="http://schemas.microsoft.com/office/drawing/2014/main" id="{EE268971-2A47-4C7C-B9B2-F8BF32264BBD}"/>
                </a:ext>
              </a:extLst>
            </p:cNvPr>
            <p:cNvSpPr/>
            <p:nvPr/>
          </p:nvSpPr>
          <p:spPr>
            <a:xfrm>
              <a:off x="5638922" y="488267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67" name="Rectangle 66">
              <a:extLst>
                <a:ext uri="{FF2B5EF4-FFF2-40B4-BE49-F238E27FC236}">
                  <a16:creationId xmlns:a16="http://schemas.microsoft.com/office/drawing/2014/main" id="{784AD4DA-C7C1-431C-96A6-5622ECEF6216}"/>
                </a:ext>
              </a:extLst>
            </p:cNvPr>
            <p:cNvSpPr/>
            <p:nvPr/>
          </p:nvSpPr>
          <p:spPr>
            <a:xfrm>
              <a:off x="5638921"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69" name="Rectangle 68">
              <a:extLst>
                <a:ext uri="{FF2B5EF4-FFF2-40B4-BE49-F238E27FC236}">
                  <a16:creationId xmlns:a16="http://schemas.microsoft.com/office/drawing/2014/main" id="{BD8B89BE-53D9-4108-A4EA-2C4426BF34EF}"/>
                </a:ext>
              </a:extLst>
            </p:cNvPr>
            <p:cNvSpPr/>
            <p:nvPr/>
          </p:nvSpPr>
          <p:spPr>
            <a:xfrm>
              <a:off x="5638920"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7" name="Group 106">
            <a:extLst>
              <a:ext uri="{FF2B5EF4-FFF2-40B4-BE49-F238E27FC236}">
                <a16:creationId xmlns:a16="http://schemas.microsoft.com/office/drawing/2014/main" id="{D3B4D34F-EF8C-45DF-A3E9-3372A2E190BB}"/>
              </a:ext>
            </a:extLst>
          </p:cNvPr>
          <p:cNvGrpSpPr/>
          <p:nvPr/>
        </p:nvGrpSpPr>
        <p:grpSpPr>
          <a:xfrm>
            <a:off x="6080029" y="1160635"/>
            <a:ext cx="1683334" cy="3625971"/>
            <a:chOff x="8095089" y="1338497"/>
            <a:chExt cx="2244445" cy="4834628"/>
          </a:xfrm>
        </p:grpSpPr>
        <p:sp>
          <p:nvSpPr>
            <p:cNvPr id="71" name="Rectangle: Rounded Corners 70">
              <a:extLst>
                <a:ext uri="{FF2B5EF4-FFF2-40B4-BE49-F238E27FC236}">
                  <a16:creationId xmlns:a16="http://schemas.microsoft.com/office/drawing/2014/main" id="{FDD95697-09EE-4B91-823F-381C3B8FA416}"/>
                </a:ext>
              </a:extLst>
            </p:cNvPr>
            <p:cNvSpPr/>
            <p:nvPr/>
          </p:nvSpPr>
          <p:spPr>
            <a:xfrm>
              <a:off x="8095098" y="1338497"/>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SaaS</a:t>
              </a:r>
            </a:p>
          </p:txBody>
        </p:sp>
        <p:sp>
          <p:nvSpPr>
            <p:cNvPr id="73" name="Rectangle 72">
              <a:extLst>
                <a:ext uri="{FF2B5EF4-FFF2-40B4-BE49-F238E27FC236}">
                  <a16:creationId xmlns:a16="http://schemas.microsoft.com/office/drawing/2014/main" id="{07F61EE4-CC76-4D2E-AD78-30394742C129}"/>
                </a:ext>
              </a:extLst>
            </p:cNvPr>
            <p:cNvSpPr/>
            <p:nvPr/>
          </p:nvSpPr>
          <p:spPr>
            <a:xfrm>
              <a:off x="8095090" y="188623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75" name="Rectangle 74">
              <a:extLst>
                <a:ext uri="{FF2B5EF4-FFF2-40B4-BE49-F238E27FC236}">
                  <a16:creationId xmlns:a16="http://schemas.microsoft.com/office/drawing/2014/main" id="{A23F2122-37DF-400D-9AE1-9F68421E4C71}"/>
                </a:ext>
              </a:extLst>
            </p:cNvPr>
            <p:cNvSpPr/>
            <p:nvPr/>
          </p:nvSpPr>
          <p:spPr>
            <a:xfrm>
              <a:off x="8095094" y="231976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77" name="Rectangle 76">
              <a:extLst>
                <a:ext uri="{FF2B5EF4-FFF2-40B4-BE49-F238E27FC236}">
                  <a16:creationId xmlns:a16="http://schemas.microsoft.com/office/drawing/2014/main" id="{B6533A61-6D90-4BE6-85D6-C09C3E075A78}"/>
                </a:ext>
              </a:extLst>
            </p:cNvPr>
            <p:cNvSpPr/>
            <p:nvPr/>
          </p:nvSpPr>
          <p:spPr>
            <a:xfrm>
              <a:off x="8095095" y="275327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79" name="Rectangle 78">
              <a:extLst>
                <a:ext uri="{FF2B5EF4-FFF2-40B4-BE49-F238E27FC236}">
                  <a16:creationId xmlns:a16="http://schemas.microsoft.com/office/drawing/2014/main" id="{9B1E48B8-713D-4F7C-B060-93D54C0A6FD6}"/>
                </a:ext>
              </a:extLst>
            </p:cNvPr>
            <p:cNvSpPr/>
            <p:nvPr/>
          </p:nvSpPr>
          <p:spPr>
            <a:xfrm>
              <a:off x="8095090" y="317577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81" name="Rectangle 80">
              <a:extLst>
                <a:ext uri="{FF2B5EF4-FFF2-40B4-BE49-F238E27FC236}">
                  <a16:creationId xmlns:a16="http://schemas.microsoft.com/office/drawing/2014/main" id="{FA31073D-2C63-426F-9860-81411B6133B6}"/>
                </a:ext>
              </a:extLst>
            </p:cNvPr>
            <p:cNvSpPr/>
            <p:nvPr/>
          </p:nvSpPr>
          <p:spPr>
            <a:xfrm>
              <a:off x="8095090" y="3609288"/>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83" name="Rectangle 82">
              <a:extLst>
                <a:ext uri="{FF2B5EF4-FFF2-40B4-BE49-F238E27FC236}">
                  <a16:creationId xmlns:a16="http://schemas.microsoft.com/office/drawing/2014/main" id="{99DA5D55-2DD4-4729-A26A-8B29E5C69F12}"/>
                </a:ext>
              </a:extLst>
            </p:cNvPr>
            <p:cNvSpPr/>
            <p:nvPr/>
          </p:nvSpPr>
          <p:spPr>
            <a:xfrm>
              <a:off x="8095089" y="403178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85" name="Rectangle 84">
              <a:extLst>
                <a:ext uri="{FF2B5EF4-FFF2-40B4-BE49-F238E27FC236}">
                  <a16:creationId xmlns:a16="http://schemas.microsoft.com/office/drawing/2014/main" id="{24542E79-142D-44A6-8F36-D9709CC7F858}"/>
                </a:ext>
              </a:extLst>
            </p:cNvPr>
            <p:cNvSpPr/>
            <p:nvPr/>
          </p:nvSpPr>
          <p:spPr>
            <a:xfrm>
              <a:off x="8095094" y="445428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87" name="Rectangle 86">
              <a:extLst>
                <a:ext uri="{FF2B5EF4-FFF2-40B4-BE49-F238E27FC236}">
                  <a16:creationId xmlns:a16="http://schemas.microsoft.com/office/drawing/2014/main" id="{8E87037D-0B82-4469-9FEF-6A14514ADFD5}"/>
                </a:ext>
              </a:extLst>
            </p:cNvPr>
            <p:cNvSpPr/>
            <p:nvPr/>
          </p:nvSpPr>
          <p:spPr>
            <a:xfrm>
              <a:off x="8095093" y="488779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89" name="Rectangle 88">
              <a:extLst>
                <a:ext uri="{FF2B5EF4-FFF2-40B4-BE49-F238E27FC236}">
                  <a16:creationId xmlns:a16="http://schemas.microsoft.com/office/drawing/2014/main" id="{861F48B3-0FEF-4E24-A8B0-429E69812017}"/>
                </a:ext>
              </a:extLst>
            </p:cNvPr>
            <p:cNvSpPr/>
            <p:nvPr/>
          </p:nvSpPr>
          <p:spPr>
            <a:xfrm>
              <a:off x="8095092" y="531029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91" name="Rectangle 90">
              <a:extLst>
                <a:ext uri="{FF2B5EF4-FFF2-40B4-BE49-F238E27FC236}">
                  <a16:creationId xmlns:a16="http://schemas.microsoft.com/office/drawing/2014/main" id="{E1145F6F-2F7C-41B9-9DBB-DFE87D25B420}"/>
                </a:ext>
              </a:extLst>
            </p:cNvPr>
            <p:cNvSpPr/>
            <p:nvPr/>
          </p:nvSpPr>
          <p:spPr>
            <a:xfrm>
              <a:off x="8095091" y="574380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15" name="Group 114">
            <a:extLst>
              <a:ext uri="{FF2B5EF4-FFF2-40B4-BE49-F238E27FC236}">
                <a16:creationId xmlns:a16="http://schemas.microsoft.com/office/drawing/2014/main" id="{61E7F9B6-1C56-402E-A6BA-2982E43EE387}"/>
              </a:ext>
            </a:extLst>
          </p:cNvPr>
          <p:cNvGrpSpPr/>
          <p:nvPr/>
        </p:nvGrpSpPr>
        <p:grpSpPr>
          <a:xfrm>
            <a:off x="547674" y="1156794"/>
            <a:ext cx="8503280" cy="3625971"/>
            <a:chOff x="730232" y="1333376"/>
            <a:chExt cx="11337706" cy="4834628"/>
          </a:xfrm>
        </p:grpSpPr>
        <p:grpSp>
          <p:nvGrpSpPr>
            <p:cNvPr id="103" name="Group 102">
              <a:extLst>
                <a:ext uri="{FF2B5EF4-FFF2-40B4-BE49-F238E27FC236}">
                  <a16:creationId xmlns:a16="http://schemas.microsoft.com/office/drawing/2014/main" id="{571959DA-340C-4CF8-9028-5AF93AA8486B}"/>
                </a:ext>
              </a:extLst>
            </p:cNvPr>
            <p:cNvGrpSpPr/>
            <p:nvPr/>
          </p:nvGrpSpPr>
          <p:grpSpPr>
            <a:xfrm>
              <a:off x="730232" y="1333376"/>
              <a:ext cx="2244445" cy="4834628"/>
              <a:chOff x="730232" y="1333376"/>
              <a:chExt cx="2244445" cy="4834628"/>
            </a:xfrm>
          </p:grpSpPr>
          <p:sp>
            <p:nvSpPr>
              <p:cNvPr id="9" name="Rectangle: Rounded Corners 8">
                <a:extLst>
                  <a:ext uri="{FF2B5EF4-FFF2-40B4-BE49-F238E27FC236}">
                    <a16:creationId xmlns:a16="http://schemas.microsoft.com/office/drawing/2014/main" id="{7290E66B-0616-42D6-AC8E-7262EAC0C5F9}"/>
                  </a:ext>
                </a:extLst>
              </p:cNvPr>
              <p:cNvSpPr/>
              <p:nvPr/>
            </p:nvSpPr>
            <p:spPr>
              <a:xfrm>
                <a:off x="73024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On-Prem</a:t>
                </a:r>
              </a:p>
            </p:txBody>
          </p:sp>
          <p:sp>
            <p:nvSpPr>
              <p:cNvPr id="10" name="Rectangle 9">
                <a:extLst>
                  <a:ext uri="{FF2B5EF4-FFF2-40B4-BE49-F238E27FC236}">
                    <a16:creationId xmlns:a16="http://schemas.microsoft.com/office/drawing/2014/main" id="{C5C50529-755B-477A-ADD2-8C02F2F54114}"/>
                  </a:ext>
                </a:extLst>
              </p:cNvPr>
              <p:cNvSpPr/>
              <p:nvPr/>
            </p:nvSpPr>
            <p:spPr>
              <a:xfrm>
                <a:off x="730233" y="188111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11" name="Rectangle 10">
                <a:extLst>
                  <a:ext uri="{FF2B5EF4-FFF2-40B4-BE49-F238E27FC236}">
                    <a16:creationId xmlns:a16="http://schemas.microsoft.com/office/drawing/2014/main" id="{8614636D-479A-4016-9F8D-6551AC9B2432}"/>
                  </a:ext>
                </a:extLst>
              </p:cNvPr>
              <p:cNvSpPr/>
              <p:nvPr/>
            </p:nvSpPr>
            <p:spPr>
              <a:xfrm>
                <a:off x="730237" y="231464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12" name="Rectangle 11">
                <a:extLst>
                  <a:ext uri="{FF2B5EF4-FFF2-40B4-BE49-F238E27FC236}">
                    <a16:creationId xmlns:a16="http://schemas.microsoft.com/office/drawing/2014/main" id="{AB50EF52-3537-4A36-A136-C95225DF2227}"/>
                  </a:ext>
                </a:extLst>
              </p:cNvPr>
              <p:cNvSpPr/>
              <p:nvPr/>
            </p:nvSpPr>
            <p:spPr>
              <a:xfrm>
                <a:off x="730238" y="274815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13" name="Rectangle 12">
                <a:extLst>
                  <a:ext uri="{FF2B5EF4-FFF2-40B4-BE49-F238E27FC236}">
                    <a16:creationId xmlns:a16="http://schemas.microsoft.com/office/drawing/2014/main" id="{A1284B02-AE49-4D44-A9DC-9766CEDEF7F6}"/>
                  </a:ext>
                </a:extLst>
              </p:cNvPr>
              <p:cNvSpPr/>
              <p:nvPr/>
            </p:nvSpPr>
            <p:spPr>
              <a:xfrm>
                <a:off x="730233" y="3170653"/>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15" name="Rectangle 14">
                <a:extLst>
                  <a:ext uri="{FF2B5EF4-FFF2-40B4-BE49-F238E27FC236}">
                    <a16:creationId xmlns:a16="http://schemas.microsoft.com/office/drawing/2014/main" id="{4473FD54-4406-4F13-9F7A-3E71D8BC64DA}"/>
                  </a:ext>
                </a:extLst>
              </p:cNvPr>
              <p:cNvSpPr/>
              <p:nvPr/>
            </p:nvSpPr>
            <p:spPr>
              <a:xfrm>
                <a:off x="730233" y="3604167"/>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17" name="Rectangle 16">
                <a:extLst>
                  <a:ext uri="{FF2B5EF4-FFF2-40B4-BE49-F238E27FC236}">
                    <a16:creationId xmlns:a16="http://schemas.microsoft.com/office/drawing/2014/main" id="{7A38BC21-05C0-44FF-A50D-B86B4E0B2E0B}"/>
                  </a:ext>
                </a:extLst>
              </p:cNvPr>
              <p:cNvSpPr/>
              <p:nvPr/>
            </p:nvSpPr>
            <p:spPr>
              <a:xfrm>
                <a:off x="73023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19" name="Rectangle 18">
                <a:extLst>
                  <a:ext uri="{FF2B5EF4-FFF2-40B4-BE49-F238E27FC236}">
                    <a16:creationId xmlns:a16="http://schemas.microsoft.com/office/drawing/2014/main" id="{07F1D9AA-21EB-4C51-9228-5EBCB68D7FFE}"/>
                  </a:ext>
                </a:extLst>
              </p:cNvPr>
              <p:cNvSpPr/>
              <p:nvPr/>
            </p:nvSpPr>
            <p:spPr>
              <a:xfrm>
                <a:off x="73023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21" name="Rectangle 20">
                <a:extLst>
                  <a:ext uri="{FF2B5EF4-FFF2-40B4-BE49-F238E27FC236}">
                    <a16:creationId xmlns:a16="http://schemas.microsoft.com/office/drawing/2014/main" id="{DF09F112-79C9-4479-B6CD-412F9FA33263}"/>
                  </a:ext>
                </a:extLst>
              </p:cNvPr>
              <p:cNvSpPr/>
              <p:nvPr/>
            </p:nvSpPr>
            <p:spPr>
              <a:xfrm>
                <a:off x="73023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23" name="Rectangle 22">
                <a:extLst>
                  <a:ext uri="{FF2B5EF4-FFF2-40B4-BE49-F238E27FC236}">
                    <a16:creationId xmlns:a16="http://schemas.microsoft.com/office/drawing/2014/main" id="{1BCAA221-2FD3-487F-9435-A17BE0B51D61}"/>
                  </a:ext>
                </a:extLst>
              </p:cNvPr>
              <p:cNvSpPr/>
              <p:nvPr/>
            </p:nvSpPr>
            <p:spPr>
              <a:xfrm>
                <a:off x="73023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25" name="Rectangle 24">
                <a:extLst>
                  <a:ext uri="{FF2B5EF4-FFF2-40B4-BE49-F238E27FC236}">
                    <a16:creationId xmlns:a16="http://schemas.microsoft.com/office/drawing/2014/main" id="{577CDAD2-66A7-45BA-80AC-889059A04D52}"/>
                  </a:ext>
                </a:extLst>
              </p:cNvPr>
              <p:cNvSpPr/>
              <p:nvPr/>
            </p:nvSpPr>
            <p:spPr>
              <a:xfrm>
                <a:off x="73023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sp>
          <p:nvSpPr>
            <p:cNvPr id="111" name="Rectangle: Rounded Corners 110">
              <a:extLst>
                <a:ext uri="{FF2B5EF4-FFF2-40B4-BE49-F238E27FC236}">
                  <a16:creationId xmlns:a16="http://schemas.microsoft.com/office/drawing/2014/main" id="{2F18E014-B7AC-46CB-BA3A-A5B4347F6DD4}"/>
                </a:ext>
              </a:extLst>
            </p:cNvPr>
            <p:cNvSpPr/>
            <p:nvPr/>
          </p:nvSpPr>
          <p:spPr>
            <a:xfrm>
              <a:off x="10509259" y="2408535"/>
              <a:ext cx="330506" cy="267178"/>
            </a:xfrm>
            <a:prstGeom prst="round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B42C9CF9-F8B1-4D80-9858-F96BF387063D}"/>
                </a:ext>
              </a:extLst>
            </p:cNvPr>
            <p:cNvSpPr txBox="1"/>
            <p:nvPr/>
          </p:nvSpPr>
          <p:spPr>
            <a:xfrm>
              <a:off x="10839765" y="2375412"/>
              <a:ext cx="1223705" cy="338555"/>
            </a:xfrm>
            <a:prstGeom prst="rect">
              <a:avLst/>
            </a:prstGeom>
            <a:noFill/>
          </p:spPr>
          <p:txBody>
            <a:bodyPr wrap="square" rtlCol="0">
              <a:spAutoFit/>
            </a:bodyPr>
            <a:lstStyle/>
            <a:p>
              <a:r>
                <a:rPr lang="en-US" sz="1050" dirty="0"/>
                <a:t>Customer</a:t>
              </a:r>
            </a:p>
          </p:txBody>
        </p:sp>
        <p:sp>
          <p:nvSpPr>
            <p:cNvPr id="113" name="Rectangle: Rounded Corners 112">
              <a:extLst>
                <a:ext uri="{FF2B5EF4-FFF2-40B4-BE49-F238E27FC236}">
                  <a16:creationId xmlns:a16="http://schemas.microsoft.com/office/drawing/2014/main" id="{7A2D3A82-E23D-4258-BC8A-D026EA7BEE41}"/>
                </a:ext>
              </a:extLst>
            </p:cNvPr>
            <p:cNvSpPr/>
            <p:nvPr/>
          </p:nvSpPr>
          <p:spPr>
            <a:xfrm>
              <a:off x="10513727" y="2831968"/>
              <a:ext cx="330506" cy="267178"/>
            </a:xfrm>
            <a:prstGeom prst="roundRect">
              <a:avLst/>
            </a:prstGeom>
            <a:solidFill>
              <a:srgbClr val="98C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TextBox 113">
              <a:extLst>
                <a:ext uri="{FF2B5EF4-FFF2-40B4-BE49-F238E27FC236}">
                  <a16:creationId xmlns:a16="http://schemas.microsoft.com/office/drawing/2014/main" id="{984F8EBE-C8A9-4BDD-9182-2DADBB5DFAAB}"/>
                </a:ext>
              </a:extLst>
            </p:cNvPr>
            <p:cNvSpPr txBox="1"/>
            <p:nvPr/>
          </p:nvSpPr>
          <p:spPr>
            <a:xfrm>
              <a:off x="10844233" y="2798845"/>
              <a:ext cx="1223705" cy="338555"/>
            </a:xfrm>
            <a:prstGeom prst="rect">
              <a:avLst/>
            </a:prstGeom>
            <a:noFill/>
          </p:spPr>
          <p:txBody>
            <a:bodyPr wrap="square" rtlCol="0">
              <a:spAutoFit/>
            </a:bodyPr>
            <a:lstStyle/>
            <a:p>
              <a:r>
                <a:rPr lang="en-US" sz="1050" dirty="0"/>
                <a:t>CSP</a:t>
              </a:r>
            </a:p>
          </p:txBody>
        </p:sp>
      </p:grpSp>
      <p:grpSp>
        <p:nvGrpSpPr>
          <p:cNvPr id="110" name="Group 109">
            <a:extLst>
              <a:ext uri="{FF2B5EF4-FFF2-40B4-BE49-F238E27FC236}">
                <a16:creationId xmlns:a16="http://schemas.microsoft.com/office/drawing/2014/main" id="{17FC3DAF-0CD6-4CC5-BCC3-11BC1D90E1B5}"/>
              </a:ext>
            </a:extLst>
          </p:cNvPr>
          <p:cNvGrpSpPr/>
          <p:nvPr/>
        </p:nvGrpSpPr>
        <p:grpSpPr>
          <a:xfrm>
            <a:off x="119557" y="1272219"/>
            <a:ext cx="8584198" cy="3824990"/>
            <a:chOff x="147792" y="1487276"/>
            <a:chExt cx="11445598" cy="5099987"/>
          </a:xfrm>
        </p:grpSpPr>
        <p:cxnSp>
          <p:nvCxnSpPr>
            <p:cNvPr id="95" name="Straight Arrow Connector 94">
              <a:extLst>
                <a:ext uri="{FF2B5EF4-FFF2-40B4-BE49-F238E27FC236}">
                  <a16:creationId xmlns:a16="http://schemas.microsoft.com/office/drawing/2014/main" id="{36D54F76-4C0E-4AB2-AF11-F531B6265369}"/>
                </a:ext>
              </a:extLst>
            </p:cNvPr>
            <p:cNvCxnSpPr>
              <a:cxnSpLocks/>
            </p:cNvCxnSpPr>
            <p:nvPr/>
          </p:nvCxnSpPr>
          <p:spPr>
            <a:xfrm flipV="1">
              <a:off x="528813" y="1487276"/>
              <a:ext cx="0" cy="478132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E1C4664-739A-4742-AAB1-BF995407ED8F}"/>
                </a:ext>
              </a:extLst>
            </p:cNvPr>
            <p:cNvCxnSpPr/>
            <p:nvPr/>
          </p:nvCxnSpPr>
          <p:spPr>
            <a:xfrm>
              <a:off x="506779" y="6279613"/>
              <a:ext cx="1108661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D940AC4-11E5-42E7-9F37-4AC9C888ECBE}"/>
                </a:ext>
              </a:extLst>
            </p:cNvPr>
            <p:cNvSpPr txBox="1"/>
            <p:nvPr/>
          </p:nvSpPr>
          <p:spPr>
            <a:xfrm rot="16200000">
              <a:off x="-309738" y="3598657"/>
              <a:ext cx="1253615" cy="338555"/>
            </a:xfrm>
            <a:prstGeom prst="rect">
              <a:avLst/>
            </a:prstGeom>
            <a:noFill/>
          </p:spPr>
          <p:txBody>
            <a:bodyPr wrap="square" rtlCol="0">
              <a:spAutoFit/>
            </a:bodyPr>
            <a:lstStyle/>
            <a:p>
              <a:pPr algn="ctr"/>
              <a:r>
                <a:rPr lang="en-US" sz="1050" b="1" dirty="0"/>
                <a:t>Control</a:t>
              </a:r>
            </a:p>
          </p:txBody>
        </p:sp>
        <p:sp>
          <p:nvSpPr>
            <p:cNvPr id="101" name="TextBox 100">
              <a:extLst>
                <a:ext uri="{FF2B5EF4-FFF2-40B4-BE49-F238E27FC236}">
                  <a16:creationId xmlns:a16="http://schemas.microsoft.com/office/drawing/2014/main" id="{6A2483A6-0DAC-4AD3-BFD2-B7DD3BCB658F}"/>
                </a:ext>
              </a:extLst>
            </p:cNvPr>
            <p:cNvSpPr txBox="1"/>
            <p:nvPr/>
          </p:nvSpPr>
          <p:spPr>
            <a:xfrm>
              <a:off x="4654220" y="6248708"/>
              <a:ext cx="2883559" cy="338555"/>
            </a:xfrm>
            <a:prstGeom prst="rect">
              <a:avLst/>
            </a:prstGeom>
            <a:noFill/>
          </p:spPr>
          <p:txBody>
            <a:bodyPr wrap="square" rtlCol="0">
              <a:spAutoFit/>
            </a:bodyPr>
            <a:lstStyle/>
            <a:p>
              <a:pPr algn="ctr"/>
              <a:r>
                <a:rPr lang="en-US" sz="1050" b="1" dirty="0"/>
                <a:t>Transfer of Responsibility</a:t>
              </a:r>
            </a:p>
          </p:txBody>
        </p:sp>
        <p:cxnSp>
          <p:nvCxnSpPr>
            <p:cNvPr id="109" name="Straight Arrow Connector 108">
              <a:extLst>
                <a:ext uri="{FF2B5EF4-FFF2-40B4-BE49-F238E27FC236}">
                  <a16:creationId xmlns:a16="http://schemas.microsoft.com/office/drawing/2014/main" id="{85FA0CE5-B3EF-4E2A-AEEA-63D102EC4A7C}"/>
                </a:ext>
              </a:extLst>
            </p:cNvPr>
            <p:cNvCxnSpPr/>
            <p:nvPr/>
          </p:nvCxnSpPr>
          <p:spPr>
            <a:xfrm>
              <a:off x="638978" y="1487276"/>
              <a:ext cx="10701021" cy="458301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88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613700" y="71935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Containerization in the Cloud</a:t>
            </a:r>
            <a:endParaRPr dirty="0">
              <a:latin typeface="Arial" panose="020B0604020202020204" pitchFamily="34" charset="0"/>
              <a:ea typeface="Helvetica Neue"/>
              <a:cs typeface="Arial" panose="020B0604020202020204" pitchFamily="34" charset="0"/>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4978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One option includes standing up VM’s (IaaS) and installing / managing a Kubernetes cluster on those machines or </a:t>
            </a:r>
          </a:p>
          <a:p>
            <a:pPr marL="514350" indent="-285750">
              <a:spcBef>
                <a:spcPts val="0"/>
              </a:spcBef>
              <a:buClrTx/>
              <a:buSzPct val="100000"/>
              <a:buFont typeface="Arial" panose="020B0604020202020204" pitchFamily="34" charset="0"/>
              <a:buChar char="●"/>
            </a:pPr>
            <a:r>
              <a:rPr lang="en-US" sz="1400" dirty="0"/>
              <a:t>Another option includes leveraging a managed service (PaaS) provided by the CSP</a:t>
            </a:r>
          </a:p>
          <a:p>
            <a:pPr marL="514350" indent="-285750">
              <a:spcBef>
                <a:spcPts val="0"/>
              </a:spcBef>
              <a:buClrTx/>
              <a:buSzPct val="100000"/>
              <a:buFont typeface="Arial" panose="020B0604020202020204" pitchFamily="34" charset="0"/>
              <a:buChar char="●"/>
            </a:pPr>
            <a:r>
              <a:rPr lang="en-US" sz="1400" dirty="0"/>
              <a:t>Options in AWS include Elastic Container Service (ECS), Elastic Container Registry (ECR), and EKS (Elastic Kubernetes Service)</a:t>
            </a:r>
          </a:p>
          <a:p>
            <a:pPr marL="514350" indent="-285750">
              <a:spcBef>
                <a:spcPts val="0"/>
              </a:spcBef>
              <a:buClrTx/>
              <a:buSzPct val="100000"/>
              <a:buFont typeface="Arial" panose="020B0604020202020204" pitchFamily="34" charset="0"/>
              <a:buChar char="●"/>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54</a:t>
            </a:fld>
            <a:endParaRPr/>
          </a:p>
        </p:txBody>
      </p:sp>
      <p:pic>
        <p:nvPicPr>
          <p:cNvPr id="3" name="Picture 2" descr="Colorful cargo containers stacked with a worker standing">
            <a:extLst>
              <a:ext uri="{FF2B5EF4-FFF2-40B4-BE49-F238E27FC236}">
                <a16:creationId xmlns:a16="http://schemas.microsoft.com/office/drawing/2014/main" id="{1BAA8576-9AFA-40BE-EA4A-664E733D8666}"/>
              </a:ext>
            </a:extLst>
          </p:cNvPr>
          <p:cNvPicPr>
            <a:picLocks/>
          </p:cNvPicPr>
          <p:nvPr/>
        </p:nvPicPr>
        <p:blipFill>
          <a:blip r:embed="rId3"/>
          <a:stretch>
            <a:fillRect/>
          </a:stretch>
        </p:blipFill>
        <p:spPr>
          <a:xfrm>
            <a:off x="3593592" y="3447288"/>
            <a:ext cx="1956816" cy="1307592"/>
          </a:xfrm>
          <a:prstGeom prst="rect">
            <a:avLst/>
          </a:prstGeom>
        </p:spPr>
      </p:pic>
    </p:spTree>
    <p:extLst>
      <p:ext uri="{BB962C8B-B14F-4D97-AF65-F5344CB8AC3E}">
        <p14:creationId xmlns:p14="http://schemas.microsoft.com/office/powerpoint/2010/main" val="29947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000" dirty="0"/>
              <a:t>Containers</a:t>
            </a:r>
            <a:endParaRPr sz="40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extLst>
      <p:ext uri="{BB962C8B-B14F-4D97-AF65-F5344CB8AC3E}">
        <p14:creationId xmlns:p14="http://schemas.microsoft.com/office/powerpoint/2010/main" val="3345440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The answer is “it depends”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type of application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enterprise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56</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spTree>
    <p:extLst>
      <p:ext uri="{BB962C8B-B14F-4D97-AF65-F5344CB8AC3E}">
        <p14:creationId xmlns:p14="http://schemas.microsoft.com/office/powerpoint/2010/main" val="121258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It depends on the skillset and expertise within the organization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whether you have budget and opportunity to modernize an application environment (in some cases)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The best option might be a combination of multiple approaches – right tool for the right job</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57</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pic>
        <p:nvPicPr>
          <p:cNvPr id="6" name="Graphic 5" descr="Podium with solid fill">
            <a:extLst>
              <a:ext uri="{FF2B5EF4-FFF2-40B4-BE49-F238E27FC236}">
                <a16:creationId xmlns:a16="http://schemas.microsoft.com/office/drawing/2014/main" id="{47A2B175-4849-2D88-D662-97FCC82536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4646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
        <p:nvSpPr>
          <p:cNvPr id="1296" name="Google Shape;1296;p112"/>
          <p:cNvSpPr txBox="1"/>
          <p:nvPr/>
        </p:nvSpPr>
        <p:spPr>
          <a:xfrm>
            <a:off x="3651031" y="716446"/>
            <a:ext cx="4572000" cy="43396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Recommendations for the types of hosting that could be used for the various application components, and 2) the reasoning behind your recommendations – i.e., what are some benefits you would expect the company to receive by implementing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848876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59</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application hosting option, you primarily only pay for what you actually consume:</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59568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Four</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CodeBuild</a:t>
            </a:r>
            <a:endParaRPr dirty="0"/>
          </a:p>
          <a:p>
            <a:pPr marL="133350" marR="0" lvl="0" indent="0" algn="l" rtl="0">
              <a:lnSpc>
                <a:spcPct val="150000"/>
              </a:lnSpc>
              <a:spcBef>
                <a:spcPts val="0"/>
              </a:spcBef>
              <a:spcAft>
                <a:spcPts val="0"/>
              </a:spcAft>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Five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CodePipeline</a:t>
            </a:r>
            <a:endParaRPr lang="en-US" sz="1500" b="0" i="0" u="none" strike="noStrike" cap="none" dirty="0">
              <a:solidFill>
                <a:srgbClr val="404040"/>
              </a:solidFill>
              <a:latin typeface="Arial"/>
              <a:ea typeface="Arial"/>
              <a:cs typeface="Arial"/>
              <a:sym typeface="Arial"/>
            </a:endParaRPr>
          </a:p>
          <a:p>
            <a:pPr marL="133350" marR="0" lvl="0" algn="l" rtl="0">
              <a:lnSpc>
                <a:spcPct val="150000"/>
              </a:lnSpc>
              <a:spcBef>
                <a:spcPts val="0"/>
              </a:spcBef>
              <a:spcAft>
                <a:spcPts val="0"/>
              </a:spcAft>
              <a:buClr>
                <a:srgbClr val="404040"/>
              </a:buClr>
              <a:buSzPts val="1500"/>
            </a:pPr>
            <a:endParaRPr lang="en-US" sz="1500" b="0" i="0" u="none" strike="noStrike" cap="none" dirty="0">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60</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application hosting option is used to license certain “commodity” functionality like email, CRM, etc. over the Internet:</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27178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61</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Of the application hosting options outlined below, which of them provides the combination of greater control but less transfer of responsibility:</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312123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Cloud Native Options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2535154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63</a:t>
            </a:fld>
            <a:endParaRPr/>
          </a:p>
        </p:txBody>
      </p:sp>
      <p:sp>
        <p:nvSpPr>
          <p:cNvPr id="17" name="Freeform: Shape 16">
            <a:extLst>
              <a:ext uri="{FF2B5EF4-FFF2-40B4-BE49-F238E27FC236}">
                <a16:creationId xmlns:a16="http://schemas.microsoft.com/office/drawing/2014/main" id="{BD4E24CA-EE0E-F8A2-25FC-FC8B5F2B8B10}"/>
              </a:ext>
            </a:extLst>
          </p:cNvPr>
          <p:cNvSpPr/>
          <p:nvPr/>
        </p:nvSpPr>
        <p:spPr>
          <a:xfrm>
            <a:off x="2578844" y="1616036"/>
            <a:ext cx="1855603" cy="611135"/>
          </a:xfrm>
          <a:custGeom>
            <a:avLst/>
            <a:gdLst>
              <a:gd name="connsiteX0" fmla="*/ 1867068 w 1861457"/>
              <a:gd name="connsiteY0" fmla="*/ 569481 h 561109"/>
              <a:gd name="connsiteX1" fmla="*/ 0 w 1861457"/>
              <a:gd name="connsiteY1" fmla="*/ 569481 h 561109"/>
              <a:gd name="connsiteX2" fmla="*/ 0 w 1861457"/>
              <a:gd name="connsiteY2" fmla="*/ 0 h 561109"/>
              <a:gd name="connsiteX3" fmla="*/ 1867068 w 1861457"/>
              <a:gd name="connsiteY3" fmla="*/ 0 h 561109"/>
            </a:gdLst>
            <a:ahLst/>
            <a:cxnLst>
              <a:cxn ang="0">
                <a:pos x="connsiteX0" y="connsiteY0"/>
              </a:cxn>
              <a:cxn ang="0">
                <a:pos x="connsiteX1" y="connsiteY1"/>
              </a:cxn>
              <a:cxn ang="0">
                <a:pos x="connsiteX2" y="connsiteY2"/>
              </a:cxn>
              <a:cxn ang="0">
                <a:pos x="connsiteX3" y="connsiteY3"/>
              </a:cxn>
            </a:cxnLst>
            <a:rect l="l" t="t" r="r" b="b"/>
            <a:pathLst>
              <a:path w="1861457" h="561109">
                <a:moveTo>
                  <a:pt x="1867068" y="569481"/>
                </a:moveTo>
                <a:lnTo>
                  <a:pt x="0" y="569481"/>
                </a:lnTo>
                <a:lnTo>
                  <a:pt x="0" y="0"/>
                </a:lnTo>
                <a:lnTo>
                  <a:pt x="1867068"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B0E4246-471F-656B-C693-1F57FDA43D5D}"/>
              </a:ext>
            </a:extLst>
          </p:cNvPr>
          <p:cNvSpPr/>
          <p:nvPr/>
        </p:nvSpPr>
        <p:spPr>
          <a:xfrm>
            <a:off x="2587722" y="2405379"/>
            <a:ext cx="1846725" cy="611135"/>
          </a:xfrm>
          <a:custGeom>
            <a:avLst/>
            <a:gdLst>
              <a:gd name="connsiteX0" fmla="*/ 1856915 w 1852550"/>
              <a:gd name="connsiteY0" fmla="*/ 569481 h 561109"/>
              <a:gd name="connsiteX1" fmla="*/ 0 w 1852550"/>
              <a:gd name="connsiteY1" fmla="*/ 569481 h 561109"/>
              <a:gd name="connsiteX2" fmla="*/ 0 w 1852550"/>
              <a:gd name="connsiteY2" fmla="*/ 0 h 561109"/>
              <a:gd name="connsiteX3" fmla="*/ 1856915 w 1852550"/>
              <a:gd name="connsiteY3" fmla="*/ 0 h 561109"/>
            </a:gdLst>
            <a:ahLst/>
            <a:cxnLst>
              <a:cxn ang="0">
                <a:pos x="connsiteX0" y="connsiteY0"/>
              </a:cxn>
              <a:cxn ang="0">
                <a:pos x="connsiteX1" y="connsiteY1"/>
              </a:cxn>
              <a:cxn ang="0">
                <a:pos x="connsiteX2" y="connsiteY2"/>
              </a:cxn>
              <a:cxn ang="0">
                <a:pos x="connsiteX3" y="connsiteY3"/>
              </a:cxn>
            </a:cxnLst>
            <a:rect l="l" t="t" r="r" b="b"/>
            <a:pathLst>
              <a:path w="1852550" h="561109">
                <a:moveTo>
                  <a:pt x="1856915" y="569481"/>
                </a:moveTo>
                <a:lnTo>
                  <a:pt x="0" y="569481"/>
                </a:lnTo>
                <a:lnTo>
                  <a:pt x="0" y="0"/>
                </a:lnTo>
                <a:lnTo>
                  <a:pt x="1856915" y="0"/>
                </a:lnTo>
                <a:close/>
              </a:path>
            </a:pathLst>
          </a:custGeom>
          <a:solidFill>
            <a:schemeClr val="accent2">
              <a:lumMod val="75000"/>
            </a:schemeClr>
          </a:solidFill>
          <a:ln w="890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3CB7C1B-F9CB-3463-FE8C-D0226096DD6A}"/>
              </a:ext>
            </a:extLst>
          </p:cNvPr>
          <p:cNvSpPr/>
          <p:nvPr/>
        </p:nvSpPr>
        <p:spPr>
          <a:xfrm>
            <a:off x="2574405" y="3173783"/>
            <a:ext cx="1864482" cy="611135"/>
          </a:xfrm>
          <a:custGeom>
            <a:avLst/>
            <a:gdLst>
              <a:gd name="connsiteX0" fmla="*/ 1874639 w 1870363"/>
              <a:gd name="connsiteY0" fmla="*/ 569481 h 561109"/>
              <a:gd name="connsiteX1" fmla="*/ 0 w 1870363"/>
              <a:gd name="connsiteY1" fmla="*/ 569481 h 561109"/>
              <a:gd name="connsiteX2" fmla="*/ 0 w 1870363"/>
              <a:gd name="connsiteY2" fmla="*/ 0 h 561109"/>
              <a:gd name="connsiteX3" fmla="*/ 1874639 w 1870363"/>
              <a:gd name="connsiteY3" fmla="*/ 0 h 561109"/>
            </a:gdLst>
            <a:ahLst/>
            <a:cxnLst>
              <a:cxn ang="0">
                <a:pos x="connsiteX0" y="connsiteY0"/>
              </a:cxn>
              <a:cxn ang="0">
                <a:pos x="connsiteX1" y="connsiteY1"/>
              </a:cxn>
              <a:cxn ang="0">
                <a:pos x="connsiteX2" y="connsiteY2"/>
              </a:cxn>
              <a:cxn ang="0">
                <a:pos x="connsiteX3" y="connsiteY3"/>
              </a:cxn>
            </a:cxnLst>
            <a:rect l="l" t="t" r="r" b="b"/>
            <a:pathLst>
              <a:path w="1870363" h="561109">
                <a:moveTo>
                  <a:pt x="1874639" y="569481"/>
                </a:moveTo>
                <a:lnTo>
                  <a:pt x="0" y="569481"/>
                </a:lnTo>
                <a:lnTo>
                  <a:pt x="0" y="0"/>
                </a:lnTo>
                <a:lnTo>
                  <a:pt x="1874639"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A574550-5BD3-4362-19CE-2183919E73FB}"/>
              </a:ext>
            </a:extLst>
          </p:cNvPr>
          <p:cNvSpPr txBox="1"/>
          <p:nvPr/>
        </p:nvSpPr>
        <p:spPr>
          <a:xfrm>
            <a:off x="3251600" y="1760490"/>
            <a:ext cx="941053" cy="335038"/>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Readily Available</a:t>
            </a:r>
          </a:p>
        </p:txBody>
      </p:sp>
      <p:sp>
        <p:nvSpPr>
          <p:cNvPr id="12" name="TextBox 11">
            <a:extLst>
              <a:ext uri="{FF2B5EF4-FFF2-40B4-BE49-F238E27FC236}">
                <a16:creationId xmlns:a16="http://schemas.microsoft.com/office/drawing/2014/main" id="{AB2EE495-2C65-C598-F744-FEA23F70538C}"/>
              </a:ext>
            </a:extLst>
          </p:cNvPr>
          <p:cNvSpPr txBox="1"/>
          <p:nvPr/>
        </p:nvSpPr>
        <p:spPr>
          <a:xfrm>
            <a:off x="3256527" y="2429643"/>
            <a:ext cx="941053" cy="466660"/>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Relatively Easy to Configure</a:t>
            </a:r>
          </a:p>
        </p:txBody>
      </p:sp>
      <p:sp>
        <p:nvSpPr>
          <p:cNvPr id="13" name="TextBox 12">
            <a:extLst>
              <a:ext uri="{FF2B5EF4-FFF2-40B4-BE49-F238E27FC236}">
                <a16:creationId xmlns:a16="http://schemas.microsoft.com/office/drawing/2014/main" id="{49C65E32-08A1-B10A-DFF4-B52309B7752E}"/>
              </a:ext>
            </a:extLst>
          </p:cNvPr>
          <p:cNvSpPr txBox="1"/>
          <p:nvPr/>
        </p:nvSpPr>
        <p:spPr>
          <a:xfrm>
            <a:off x="3209908" y="3314411"/>
            <a:ext cx="941053" cy="203416"/>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Cloud Scale</a:t>
            </a:r>
          </a:p>
        </p:txBody>
      </p:sp>
      <p:grpSp>
        <p:nvGrpSpPr>
          <p:cNvPr id="33" name="Group 32">
            <a:extLst>
              <a:ext uri="{FF2B5EF4-FFF2-40B4-BE49-F238E27FC236}">
                <a16:creationId xmlns:a16="http://schemas.microsoft.com/office/drawing/2014/main" id="{275A20F9-4195-FFB5-71DA-74025274505A}"/>
              </a:ext>
            </a:extLst>
          </p:cNvPr>
          <p:cNvGrpSpPr/>
          <p:nvPr/>
        </p:nvGrpSpPr>
        <p:grpSpPr>
          <a:xfrm>
            <a:off x="0" y="1182806"/>
            <a:ext cx="3019662" cy="3796921"/>
            <a:chOff x="0" y="1182806"/>
            <a:chExt cx="3019662" cy="3796921"/>
          </a:xfrm>
        </p:grpSpPr>
        <p:sp>
          <p:nvSpPr>
            <p:cNvPr id="7" name="Freeform: Shape 6">
              <a:extLst>
                <a:ext uri="{FF2B5EF4-FFF2-40B4-BE49-F238E27FC236}">
                  <a16:creationId xmlns:a16="http://schemas.microsoft.com/office/drawing/2014/main" id="{6A017925-4EAC-D0AD-FC89-2A4F74FAE2B7}"/>
                </a:ext>
              </a:extLst>
            </p:cNvPr>
            <p:cNvSpPr/>
            <p:nvPr/>
          </p:nvSpPr>
          <p:spPr>
            <a:xfrm>
              <a:off x="1092009" y="4595657"/>
              <a:ext cx="621494" cy="384070"/>
            </a:xfrm>
            <a:custGeom>
              <a:avLst/>
              <a:gdLst>
                <a:gd name="connsiteX0" fmla="*/ 0 w 1068868"/>
                <a:gd name="connsiteY0" fmla="*/ 0 h 604560"/>
                <a:gd name="connsiteX1" fmla="*/ 1068868 w 1068868"/>
                <a:gd name="connsiteY1" fmla="*/ 0 h 604560"/>
                <a:gd name="connsiteX2" fmla="*/ 1068868 w 1068868"/>
                <a:gd name="connsiteY2" fmla="*/ 70126 h 604560"/>
                <a:gd name="connsiteX3" fmla="*/ 534434 w 1068868"/>
                <a:gd name="connsiteY3" fmla="*/ 604560 h 604560"/>
                <a:gd name="connsiteX4" fmla="*/ 534434 w 1068868"/>
                <a:gd name="connsiteY4" fmla="*/ 604559 h 604560"/>
                <a:gd name="connsiteX5" fmla="*/ 0 w 1068868"/>
                <a:gd name="connsiteY5" fmla="*/ 70125 h 604560"/>
                <a:gd name="connsiteX6" fmla="*/ 0 w 1068868"/>
                <a:gd name="connsiteY6" fmla="*/ 0 h 60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868" h="604560">
                  <a:moveTo>
                    <a:pt x="0" y="0"/>
                  </a:moveTo>
                  <a:lnTo>
                    <a:pt x="1068868" y="0"/>
                  </a:lnTo>
                  <a:lnTo>
                    <a:pt x="1068868" y="70126"/>
                  </a:lnTo>
                  <a:cubicBezTo>
                    <a:pt x="1068868" y="365286"/>
                    <a:pt x="829594" y="604560"/>
                    <a:pt x="534434" y="604560"/>
                  </a:cubicBezTo>
                  <a:lnTo>
                    <a:pt x="534434" y="604559"/>
                  </a:lnTo>
                  <a:cubicBezTo>
                    <a:pt x="239274" y="604559"/>
                    <a:pt x="0" y="365285"/>
                    <a:pt x="0" y="70125"/>
                  </a:cubicBez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3FE030D-BD78-7CDC-D7B7-AFCE9D7B39BD}"/>
                </a:ext>
              </a:extLst>
            </p:cNvPr>
            <p:cNvSpPr/>
            <p:nvPr/>
          </p:nvSpPr>
          <p:spPr>
            <a:xfrm>
              <a:off x="0" y="1450933"/>
              <a:ext cx="3009806" cy="620837"/>
            </a:xfrm>
            <a:custGeom>
              <a:avLst/>
              <a:gdLst>
                <a:gd name="connsiteX0" fmla="*/ 3025180 w 3019301"/>
                <a:gd name="connsiteY0" fmla="*/ 578833 h 570015"/>
                <a:gd name="connsiteX1" fmla="*/ 0 w 3019301"/>
                <a:gd name="connsiteY1" fmla="*/ 569481 h 570015"/>
                <a:gd name="connsiteX2" fmla="*/ 0 w 3019301"/>
                <a:gd name="connsiteY2" fmla="*/ 0 h 570015"/>
                <a:gd name="connsiteX3" fmla="*/ 3025180 w 3019301"/>
                <a:gd name="connsiteY3" fmla="*/ 9441 h 570015"/>
                <a:gd name="connsiteX4" fmla="*/ 3025180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5180" y="578833"/>
                  </a:moveTo>
                  <a:lnTo>
                    <a:pt x="0" y="569481"/>
                  </a:lnTo>
                  <a:lnTo>
                    <a:pt x="0" y="0"/>
                  </a:lnTo>
                  <a:lnTo>
                    <a:pt x="3025180" y="9441"/>
                  </a:lnTo>
                  <a:lnTo>
                    <a:pt x="3025180" y="578833"/>
                  </a:lnTo>
                  <a:close/>
                </a:path>
              </a:pathLst>
            </a:custGeom>
            <a:solidFill>
              <a:schemeClr val="accent1"/>
            </a:solidFill>
            <a:ln w="890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9FD3182-7A75-1D24-2748-B07640F84E45}"/>
                </a:ext>
              </a:extLst>
            </p:cNvPr>
            <p:cNvSpPr/>
            <p:nvPr/>
          </p:nvSpPr>
          <p:spPr>
            <a:xfrm>
              <a:off x="0" y="2228045"/>
              <a:ext cx="3009806" cy="620837"/>
            </a:xfrm>
            <a:custGeom>
              <a:avLst/>
              <a:gdLst>
                <a:gd name="connsiteX0" fmla="*/ 3026159 w 3019301"/>
                <a:gd name="connsiteY0" fmla="*/ 578833 h 570015"/>
                <a:gd name="connsiteX1" fmla="*/ 0 w 3019301"/>
                <a:gd name="connsiteY1" fmla="*/ 569392 h 570015"/>
                <a:gd name="connsiteX2" fmla="*/ 0 w 3019301"/>
                <a:gd name="connsiteY2" fmla="*/ 0 h 570015"/>
                <a:gd name="connsiteX3" fmla="*/ 3026159 w 3019301"/>
                <a:gd name="connsiteY3" fmla="*/ 9352 h 570015"/>
                <a:gd name="connsiteX4" fmla="*/ 3026159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6159" y="578833"/>
                  </a:moveTo>
                  <a:lnTo>
                    <a:pt x="0" y="569392"/>
                  </a:lnTo>
                  <a:lnTo>
                    <a:pt x="0" y="0"/>
                  </a:lnTo>
                  <a:lnTo>
                    <a:pt x="3026159" y="9352"/>
                  </a:lnTo>
                  <a:lnTo>
                    <a:pt x="3026159" y="578833"/>
                  </a:lnTo>
                  <a:close/>
                </a:path>
              </a:pathLst>
            </a:custGeom>
            <a:solidFill>
              <a:schemeClr val="accent2"/>
            </a:solidFill>
            <a:ln w="890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47D624-9398-7507-FBE0-62406058DD1F}"/>
                </a:ext>
              </a:extLst>
            </p:cNvPr>
            <p:cNvSpPr/>
            <p:nvPr/>
          </p:nvSpPr>
          <p:spPr>
            <a:xfrm>
              <a:off x="977" y="3003993"/>
              <a:ext cx="3018685" cy="620837"/>
            </a:xfrm>
            <a:custGeom>
              <a:avLst/>
              <a:gdLst>
                <a:gd name="connsiteX0" fmla="*/ 3034620 w 3028207"/>
                <a:gd name="connsiteY0" fmla="*/ 578833 h 570015"/>
                <a:gd name="connsiteX1" fmla="*/ 0 w 3028207"/>
                <a:gd name="connsiteY1" fmla="*/ 569481 h 570015"/>
                <a:gd name="connsiteX2" fmla="*/ 0 w 3028207"/>
                <a:gd name="connsiteY2" fmla="*/ 0 h 570015"/>
                <a:gd name="connsiteX3" fmla="*/ 3034620 w 3028207"/>
                <a:gd name="connsiteY3" fmla="*/ 9441 h 570015"/>
                <a:gd name="connsiteX4" fmla="*/ 3034620 w 3028207"/>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207" h="570015">
                  <a:moveTo>
                    <a:pt x="3034620" y="578833"/>
                  </a:moveTo>
                  <a:lnTo>
                    <a:pt x="0" y="569481"/>
                  </a:lnTo>
                  <a:lnTo>
                    <a:pt x="0" y="0"/>
                  </a:lnTo>
                  <a:lnTo>
                    <a:pt x="3034620" y="9441"/>
                  </a:lnTo>
                  <a:lnTo>
                    <a:pt x="3034620" y="578833"/>
                  </a:lnTo>
                  <a:close/>
                </a:path>
              </a:pathLst>
            </a:custGeom>
            <a:solidFill>
              <a:schemeClr val="accent1"/>
            </a:solidFill>
            <a:ln w="890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BCAA3EF-6A81-747A-1578-E3650B6FC10D}"/>
                </a:ext>
              </a:extLst>
            </p:cNvPr>
            <p:cNvSpPr/>
            <p:nvPr/>
          </p:nvSpPr>
          <p:spPr>
            <a:xfrm>
              <a:off x="279629" y="1182806"/>
              <a:ext cx="2228499" cy="2997474"/>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rgbClr val="FFFFFF"/>
            </a:solidFill>
            <a:ln w="8903" cap="flat">
              <a:noFill/>
              <a:prstDash val="solid"/>
              <a:miter/>
            </a:ln>
            <a:effectLst>
              <a:outerShdw blurRad="50800" dist="38100" dir="16200000" rotWithShape="0">
                <a:prstClr val="black">
                  <a:alpha val="40000"/>
                </a:prstClr>
              </a:outerShdw>
            </a:effectLst>
          </p:spPr>
          <p:txBody>
            <a:bodyPr rtlCol="0" anchor="ctr"/>
            <a:lstStyle/>
            <a:p>
              <a:endParaRPr lang="en-US"/>
            </a:p>
          </p:txBody>
        </p:sp>
        <p:sp>
          <p:nvSpPr>
            <p:cNvPr id="24" name="Freeform: Shape 23">
              <a:extLst>
                <a:ext uri="{FF2B5EF4-FFF2-40B4-BE49-F238E27FC236}">
                  <a16:creationId xmlns:a16="http://schemas.microsoft.com/office/drawing/2014/main" id="{DA240CA2-AFEF-5836-98CF-C04E4AEB87F6}"/>
                </a:ext>
              </a:extLst>
            </p:cNvPr>
            <p:cNvSpPr/>
            <p:nvPr/>
          </p:nvSpPr>
          <p:spPr>
            <a:xfrm>
              <a:off x="1534645" y="4208416"/>
              <a:ext cx="381775" cy="155209"/>
            </a:xfrm>
            <a:custGeom>
              <a:avLst/>
              <a:gdLst>
                <a:gd name="connsiteX0" fmla="*/ 333281 w 382979"/>
                <a:gd name="connsiteY0" fmla="*/ 143395 h 142503"/>
                <a:gd name="connsiteX1" fmla="*/ 382979 w 382979"/>
                <a:gd name="connsiteY1" fmla="*/ 93785 h 142503"/>
                <a:gd name="connsiteX2" fmla="*/ 382979 w 382979"/>
                <a:gd name="connsiteY2" fmla="*/ 49698 h 142503"/>
                <a:gd name="connsiteX3" fmla="*/ 333281 w 382979"/>
                <a:gd name="connsiteY3" fmla="*/ 0 h 142503"/>
                <a:gd name="connsiteX4" fmla="*/ 0 w 382979"/>
                <a:gd name="connsiteY4" fmla="*/ 0 h 142503"/>
                <a:gd name="connsiteX5" fmla="*/ 108392 w 382979"/>
                <a:gd name="connsiteY5" fmla="*/ 143395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79" h="142503">
                  <a:moveTo>
                    <a:pt x="333281" y="143395"/>
                  </a:moveTo>
                  <a:cubicBezTo>
                    <a:pt x="360677" y="143350"/>
                    <a:pt x="382881" y="121182"/>
                    <a:pt x="382979" y="93785"/>
                  </a:cubicBezTo>
                  <a:lnTo>
                    <a:pt x="382979" y="49698"/>
                  </a:lnTo>
                  <a:cubicBezTo>
                    <a:pt x="382881" y="22293"/>
                    <a:pt x="360686" y="98"/>
                    <a:pt x="333281" y="0"/>
                  </a:cubicBezTo>
                  <a:lnTo>
                    <a:pt x="0" y="0"/>
                  </a:lnTo>
                  <a:cubicBezTo>
                    <a:pt x="38209" y="46136"/>
                    <a:pt x="74191" y="94141"/>
                    <a:pt x="108392" y="143395"/>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F9A6725-A4B4-CC84-C0AA-E2FB7C8AE330}"/>
                </a:ext>
              </a:extLst>
            </p:cNvPr>
            <p:cNvSpPr/>
            <p:nvPr/>
          </p:nvSpPr>
          <p:spPr>
            <a:xfrm>
              <a:off x="899213" y="4208416"/>
              <a:ext cx="736914" cy="155209"/>
            </a:xfrm>
            <a:custGeom>
              <a:avLst/>
              <a:gdLst>
                <a:gd name="connsiteX0" fmla="*/ 637438 w 739238"/>
                <a:gd name="connsiteY0" fmla="*/ 0 h 142503"/>
                <a:gd name="connsiteX1" fmla="*/ 49609 w 739238"/>
                <a:gd name="connsiteY1" fmla="*/ 0 h 142503"/>
                <a:gd name="connsiteX2" fmla="*/ 0 w 739238"/>
                <a:gd name="connsiteY2" fmla="*/ 49698 h 142503"/>
                <a:gd name="connsiteX3" fmla="*/ 0 w 739238"/>
                <a:gd name="connsiteY3" fmla="*/ 93785 h 142503"/>
                <a:gd name="connsiteX4" fmla="*/ 49609 w 739238"/>
                <a:gd name="connsiteY4" fmla="*/ 143395 h 142503"/>
                <a:gd name="connsiteX5" fmla="*/ 746186 w 739238"/>
                <a:gd name="connsiteY5" fmla="*/ 143395 h 142503"/>
                <a:gd name="connsiteX6" fmla="*/ 637438 w 739238"/>
                <a:gd name="connsiteY6"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238" h="142503">
                  <a:moveTo>
                    <a:pt x="637438" y="0"/>
                  </a:moveTo>
                  <a:lnTo>
                    <a:pt x="49609" y="0"/>
                  </a:lnTo>
                  <a:cubicBezTo>
                    <a:pt x="22213" y="98"/>
                    <a:pt x="45" y="22302"/>
                    <a:pt x="0" y="49698"/>
                  </a:cubicBezTo>
                  <a:lnTo>
                    <a:pt x="0" y="93785"/>
                  </a:lnTo>
                  <a:cubicBezTo>
                    <a:pt x="53" y="121164"/>
                    <a:pt x="22231" y="143341"/>
                    <a:pt x="49609" y="143395"/>
                  </a:cubicBezTo>
                  <a:lnTo>
                    <a:pt x="746186" y="143395"/>
                  </a:lnTo>
                  <a:cubicBezTo>
                    <a:pt x="711629" y="94141"/>
                    <a:pt x="675647" y="46403"/>
                    <a:pt x="637438"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38CEC70-32C1-0664-7722-E036D6406141}"/>
                </a:ext>
              </a:extLst>
            </p:cNvPr>
            <p:cNvSpPr/>
            <p:nvPr/>
          </p:nvSpPr>
          <p:spPr>
            <a:xfrm>
              <a:off x="964914" y="4401554"/>
              <a:ext cx="621494" cy="155209"/>
            </a:xfrm>
            <a:custGeom>
              <a:avLst/>
              <a:gdLst>
                <a:gd name="connsiteX0" fmla="*/ 45156 w 623454"/>
                <a:gd name="connsiteY0" fmla="*/ 0 h 142503"/>
                <a:gd name="connsiteX1" fmla="*/ 0 w 623454"/>
                <a:gd name="connsiteY1" fmla="*/ 45156 h 142503"/>
                <a:gd name="connsiteX2" fmla="*/ 0 w 623454"/>
                <a:gd name="connsiteY2" fmla="*/ 98595 h 142503"/>
                <a:gd name="connsiteX3" fmla="*/ 45156 w 623454"/>
                <a:gd name="connsiteY3" fmla="*/ 143840 h 142503"/>
                <a:gd name="connsiteX4" fmla="*/ 630134 w 623454"/>
                <a:gd name="connsiteY4" fmla="*/ 143840 h 142503"/>
                <a:gd name="connsiteX5" fmla="*/ 540535 w 623454"/>
                <a:gd name="connsiteY5" fmla="*/ 356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454" h="142503">
                  <a:moveTo>
                    <a:pt x="45156" y="0"/>
                  </a:moveTo>
                  <a:cubicBezTo>
                    <a:pt x="20236" y="53"/>
                    <a:pt x="53" y="20235"/>
                    <a:pt x="0" y="45156"/>
                  </a:cubicBezTo>
                  <a:lnTo>
                    <a:pt x="0" y="98595"/>
                  </a:lnTo>
                  <a:cubicBezTo>
                    <a:pt x="45" y="123524"/>
                    <a:pt x="20227" y="143742"/>
                    <a:pt x="45156" y="143840"/>
                  </a:cubicBezTo>
                  <a:lnTo>
                    <a:pt x="630134" y="143840"/>
                  </a:lnTo>
                  <a:cubicBezTo>
                    <a:pt x="600093" y="96341"/>
                    <a:pt x="570220" y="48514"/>
                    <a:pt x="540535" y="356"/>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3D21B8-B569-C7D5-1CBA-4C8017CEB79E}"/>
                </a:ext>
              </a:extLst>
            </p:cNvPr>
            <p:cNvSpPr/>
            <p:nvPr/>
          </p:nvSpPr>
          <p:spPr>
            <a:xfrm>
              <a:off x="1504104" y="4401552"/>
              <a:ext cx="346261" cy="155209"/>
            </a:xfrm>
            <a:custGeom>
              <a:avLst/>
              <a:gdLst>
                <a:gd name="connsiteX0" fmla="*/ 302821 w 347353"/>
                <a:gd name="connsiteY0" fmla="*/ 2 h 142503"/>
                <a:gd name="connsiteX1" fmla="*/ 0 w 347353"/>
                <a:gd name="connsiteY1" fmla="*/ 2 h 142503"/>
                <a:gd name="connsiteX2" fmla="*/ 89599 w 347353"/>
                <a:gd name="connsiteY2" fmla="*/ 143486 h 142503"/>
                <a:gd name="connsiteX3" fmla="*/ 303355 w 347353"/>
                <a:gd name="connsiteY3" fmla="*/ 143486 h 142503"/>
                <a:gd name="connsiteX4" fmla="*/ 348600 w 347353"/>
                <a:gd name="connsiteY4" fmla="*/ 98241 h 142503"/>
                <a:gd name="connsiteX5" fmla="*/ 348600 w 347353"/>
                <a:gd name="connsiteY5" fmla="*/ 44802 h 142503"/>
                <a:gd name="connsiteX6" fmla="*/ 302821 w 347353"/>
                <a:gd name="connsiteY6" fmla="*/ 2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353" h="142503">
                  <a:moveTo>
                    <a:pt x="302821" y="2"/>
                  </a:moveTo>
                  <a:lnTo>
                    <a:pt x="0" y="2"/>
                  </a:lnTo>
                  <a:cubicBezTo>
                    <a:pt x="29685" y="47982"/>
                    <a:pt x="59558" y="95809"/>
                    <a:pt x="89599" y="143486"/>
                  </a:cubicBezTo>
                  <a:lnTo>
                    <a:pt x="303355" y="143486"/>
                  </a:lnTo>
                  <a:cubicBezTo>
                    <a:pt x="328302" y="143388"/>
                    <a:pt x="348502" y="123188"/>
                    <a:pt x="348600" y="98241"/>
                  </a:cubicBezTo>
                  <a:lnTo>
                    <a:pt x="348600" y="44802"/>
                  </a:lnTo>
                  <a:cubicBezTo>
                    <a:pt x="348306" y="19801"/>
                    <a:pt x="327821" y="-247"/>
                    <a:pt x="302821" y="2"/>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2FE008B-502D-C29A-7279-7A81909ABC13}"/>
                </a:ext>
              </a:extLst>
            </p:cNvPr>
            <p:cNvSpPr/>
            <p:nvPr/>
          </p:nvSpPr>
          <p:spPr>
            <a:xfrm>
              <a:off x="835110" y="4007904"/>
              <a:ext cx="532709" cy="155209"/>
            </a:xfrm>
            <a:custGeom>
              <a:avLst/>
              <a:gdLst>
                <a:gd name="connsiteX0" fmla="*/ 53439 w 534389"/>
                <a:gd name="connsiteY0" fmla="*/ 980 h 142503"/>
                <a:gd name="connsiteX1" fmla="*/ 0 w 534389"/>
                <a:gd name="connsiteY1" fmla="*/ 54419 h 142503"/>
                <a:gd name="connsiteX2" fmla="*/ 0 w 534389"/>
                <a:gd name="connsiteY2" fmla="*/ 90045 h 142503"/>
                <a:gd name="connsiteX3" fmla="*/ 53439 w 534389"/>
                <a:gd name="connsiteY3" fmla="*/ 143484 h 142503"/>
                <a:gd name="connsiteX4" fmla="*/ 534390 w 534389"/>
                <a:gd name="connsiteY4" fmla="*/ 143484 h 142503"/>
                <a:gd name="connsiteX5" fmla="*/ 406225 w 534389"/>
                <a:gd name="connsiteY5"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389" h="142503">
                  <a:moveTo>
                    <a:pt x="53439" y="980"/>
                  </a:moveTo>
                  <a:cubicBezTo>
                    <a:pt x="24047" y="1274"/>
                    <a:pt x="289" y="25027"/>
                    <a:pt x="0" y="54419"/>
                  </a:cubicBezTo>
                  <a:lnTo>
                    <a:pt x="0" y="90045"/>
                  </a:lnTo>
                  <a:cubicBezTo>
                    <a:pt x="289" y="119436"/>
                    <a:pt x="24047" y="143199"/>
                    <a:pt x="53439" y="143484"/>
                  </a:cubicBezTo>
                  <a:lnTo>
                    <a:pt x="534390" y="143484"/>
                  </a:lnTo>
                  <a:cubicBezTo>
                    <a:pt x="492173" y="95326"/>
                    <a:pt x="449448" y="47498"/>
                    <a:pt x="406225"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95F44A0-99C8-6F8C-7F90-DDDE2051B569}"/>
                </a:ext>
              </a:extLst>
            </p:cNvPr>
            <p:cNvSpPr/>
            <p:nvPr/>
          </p:nvSpPr>
          <p:spPr>
            <a:xfrm>
              <a:off x="1240235" y="4008972"/>
              <a:ext cx="736914" cy="155209"/>
            </a:xfrm>
            <a:custGeom>
              <a:avLst/>
              <a:gdLst>
                <a:gd name="connsiteX0" fmla="*/ 689095 w 739238"/>
                <a:gd name="connsiteY0" fmla="*/ 0 h 142503"/>
                <a:gd name="connsiteX1" fmla="*/ 0 w 739238"/>
                <a:gd name="connsiteY1" fmla="*/ 0 h 142503"/>
                <a:gd name="connsiteX2" fmla="*/ 128164 w 739238"/>
                <a:gd name="connsiteY2" fmla="*/ 143483 h 142503"/>
                <a:gd name="connsiteX3" fmla="*/ 689274 w 739238"/>
                <a:gd name="connsiteY3" fmla="*/ 143483 h 142503"/>
                <a:gd name="connsiteX4" fmla="*/ 742712 w 739238"/>
                <a:gd name="connsiteY4" fmla="*/ 90045 h 142503"/>
                <a:gd name="connsiteX5" fmla="*/ 742712 w 739238"/>
                <a:gd name="connsiteY5" fmla="*/ 54419 h 142503"/>
                <a:gd name="connsiteX6" fmla="*/ 689184 w 739238"/>
                <a:gd name="connsiteY6" fmla="*/ 0 h 142503"/>
                <a:gd name="connsiteX7" fmla="*/ 689095 w 739238"/>
                <a:gd name="connsiteY7"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238" h="142503">
                  <a:moveTo>
                    <a:pt x="689095" y="0"/>
                  </a:moveTo>
                  <a:lnTo>
                    <a:pt x="0" y="0"/>
                  </a:lnTo>
                  <a:cubicBezTo>
                    <a:pt x="43170" y="47498"/>
                    <a:pt x="85885" y="95326"/>
                    <a:pt x="128164" y="143483"/>
                  </a:cubicBezTo>
                  <a:lnTo>
                    <a:pt x="689274" y="143483"/>
                  </a:lnTo>
                  <a:cubicBezTo>
                    <a:pt x="718665" y="143190"/>
                    <a:pt x="742419" y="119436"/>
                    <a:pt x="742712" y="90045"/>
                  </a:cubicBezTo>
                  <a:lnTo>
                    <a:pt x="742712" y="54419"/>
                  </a:lnTo>
                  <a:cubicBezTo>
                    <a:pt x="742962" y="24609"/>
                    <a:pt x="718994" y="249"/>
                    <a:pt x="689184" y="0"/>
                  </a:cubicBezTo>
                  <a:cubicBezTo>
                    <a:pt x="689158" y="0"/>
                    <a:pt x="689122" y="0"/>
                    <a:pt x="689095" y="0"/>
                  </a:cubicBezTo>
                  <a:close/>
                </a:path>
              </a:pathLst>
            </a:custGeom>
            <a:solidFill>
              <a:schemeClr val="bg1">
                <a:lumMod val="65000"/>
              </a:schemeClr>
            </a:solidFill>
            <a:ln w="890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51AFCD3-BAFE-CB61-58DB-6B0AFB9CB0EE}"/>
                </a:ext>
              </a:extLst>
            </p:cNvPr>
            <p:cNvSpPr/>
            <p:nvPr/>
          </p:nvSpPr>
          <p:spPr>
            <a:xfrm>
              <a:off x="385712" y="1286976"/>
              <a:ext cx="2006596" cy="2699000"/>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chemeClr val="accent1">
                <a:lumMod val="20000"/>
                <a:lumOff val="80000"/>
              </a:schemeClr>
            </a:solidFill>
            <a:ln w="8903"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3D87A341-FB40-2998-B577-3024FD8EEEEC}"/>
                </a:ext>
              </a:extLst>
            </p:cNvPr>
            <p:cNvSpPr txBox="1"/>
            <p:nvPr/>
          </p:nvSpPr>
          <p:spPr>
            <a:xfrm>
              <a:off x="646034" y="2208389"/>
              <a:ext cx="1614763" cy="523220"/>
            </a:xfrm>
            <a:prstGeom prst="rect">
              <a:avLst/>
            </a:prstGeom>
            <a:noFill/>
          </p:spPr>
          <p:txBody>
            <a:bodyPr wrap="square" rtlCol="0">
              <a:spAutoFit/>
            </a:bodyPr>
            <a:lstStyle/>
            <a:p>
              <a:pPr algn="ctr"/>
              <a:r>
                <a:rPr lang="en-US" sz="2800" dirty="0">
                  <a:latin typeface="Georgia" panose="02040502050405020303" pitchFamily="18" charset="0"/>
                </a:rPr>
                <a:t>Benefits</a:t>
              </a:r>
            </a:p>
          </p:txBody>
        </p:sp>
      </p:grpSp>
      <p:sp>
        <p:nvSpPr>
          <p:cNvPr id="31" name="TextBox 30">
            <a:extLst>
              <a:ext uri="{FF2B5EF4-FFF2-40B4-BE49-F238E27FC236}">
                <a16:creationId xmlns:a16="http://schemas.microsoft.com/office/drawing/2014/main" id="{25F0139A-B2C3-D7DF-0E7C-5C2128A2E40C}"/>
              </a:ext>
            </a:extLst>
          </p:cNvPr>
          <p:cNvSpPr txBox="1"/>
          <p:nvPr/>
        </p:nvSpPr>
        <p:spPr>
          <a:xfrm>
            <a:off x="5100501" y="2128644"/>
            <a:ext cx="3070746" cy="1015663"/>
          </a:xfrm>
          <a:prstGeom prst="rect">
            <a:avLst/>
          </a:prstGeom>
          <a:noFill/>
        </p:spPr>
        <p:txBody>
          <a:bodyPr wrap="square" rtlCol="0">
            <a:spAutoFit/>
          </a:bodyPr>
          <a:lstStyle/>
          <a:p>
            <a:pPr algn="ctr"/>
            <a:r>
              <a:rPr lang="en-US" sz="2000" dirty="0">
                <a:solidFill>
                  <a:schemeClr val="accent1"/>
                </a:solidFill>
              </a:rPr>
              <a:t>The          offers much in the way of capability and services</a:t>
            </a:r>
          </a:p>
        </p:txBody>
      </p:sp>
      <p:pic>
        <p:nvPicPr>
          <p:cNvPr id="32" name="Graphic 31" descr="Cloud with solid fill">
            <a:extLst>
              <a:ext uri="{FF2B5EF4-FFF2-40B4-BE49-F238E27FC236}">
                <a16:creationId xmlns:a16="http://schemas.microsoft.com/office/drawing/2014/main" id="{87A2131E-A918-13C9-D50E-20A10A7F74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6180" y="1997573"/>
            <a:ext cx="594360" cy="594360"/>
          </a:xfrm>
          <a:prstGeom prst="rect">
            <a:avLst/>
          </a:prstGeom>
        </p:spPr>
      </p:pic>
    </p:spTree>
    <p:extLst>
      <p:ext uri="{BB962C8B-B14F-4D97-AF65-F5344CB8AC3E}">
        <p14:creationId xmlns:p14="http://schemas.microsoft.com/office/powerpoint/2010/main" val="22324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11" grpId="0"/>
      <p:bldP spid="12" grpId="0"/>
      <p:bldP spid="13" grpId="0"/>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64</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Sophisticated services that bring business value</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Enable expansion of the services ecosystem of your enterprise into new areas of differentiation and segmentation</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Key thing to remember – just because a service is available does not mean that you must use it (or even should use it)</a:t>
            </a:r>
          </a:p>
        </p:txBody>
      </p:sp>
      <p:pic>
        <p:nvPicPr>
          <p:cNvPr id="13" name="Graphic 12" descr="Cloud with solid fill">
            <a:extLst>
              <a:ext uri="{FF2B5EF4-FFF2-40B4-BE49-F238E27FC236}">
                <a16:creationId xmlns:a16="http://schemas.microsoft.com/office/drawing/2014/main" id="{77BC29B2-E4A4-61E5-164E-3C4871110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3412253"/>
            <a:ext cx="457200" cy="457200"/>
          </a:xfrm>
          <a:prstGeom prst="rect">
            <a:avLst/>
          </a:prstGeom>
        </p:spPr>
      </p:pic>
      <p:sp>
        <p:nvSpPr>
          <p:cNvPr id="14" name="TextBox 13">
            <a:extLst>
              <a:ext uri="{FF2B5EF4-FFF2-40B4-BE49-F238E27FC236}">
                <a16:creationId xmlns:a16="http://schemas.microsoft.com/office/drawing/2014/main" id="{88E85418-93B6-C4D1-CA13-F259F2868044}"/>
              </a:ext>
            </a:extLst>
          </p:cNvPr>
          <p:cNvSpPr txBox="1"/>
          <p:nvPr/>
        </p:nvSpPr>
        <p:spPr>
          <a:xfrm>
            <a:off x="2069908" y="3379243"/>
            <a:ext cx="5618329" cy="523220"/>
          </a:xfrm>
          <a:prstGeom prst="rect">
            <a:avLst/>
          </a:prstGeom>
          <a:noFill/>
        </p:spPr>
        <p:txBody>
          <a:bodyPr wrap="square" rtlCol="0">
            <a:spAutoFit/>
          </a:bodyPr>
          <a:lstStyle/>
          <a:p>
            <a:r>
              <a:rPr lang="en-US" dirty="0"/>
              <a:t>There should be an architectural vision in place for leverage of the Cloud that is directly aligned with business value</a:t>
            </a:r>
          </a:p>
        </p:txBody>
      </p:sp>
    </p:spTree>
    <p:extLst>
      <p:ext uri="{BB962C8B-B14F-4D97-AF65-F5344CB8AC3E}">
        <p14:creationId xmlns:p14="http://schemas.microsoft.com/office/powerpoint/2010/main" val="366317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65</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Why? Because Cloud services will have            associated</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The           must be accounted for and justified as operating expense against business drivers</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With good alignment and a good plan, sophisticated Cloud services can help accelerate business mission</a:t>
            </a:r>
          </a:p>
        </p:txBody>
      </p:sp>
      <p:pic>
        <p:nvPicPr>
          <p:cNvPr id="3" name="Graphic 2" descr="Money with solid fill">
            <a:extLst>
              <a:ext uri="{FF2B5EF4-FFF2-40B4-BE49-F238E27FC236}">
                <a16:creationId xmlns:a16="http://schemas.microsoft.com/office/drawing/2014/main" id="{BA847C94-FCC7-8EA5-5307-15E86804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4943" y="1456212"/>
            <a:ext cx="411480" cy="411480"/>
          </a:xfrm>
          <a:prstGeom prst="rect">
            <a:avLst/>
          </a:prstGeom>
        </p:spPr>
      </p:pic>
      <p:pic>
        <p:nvPicPr>
          <p:cNvPr id="4" name="Graphic 3" descr="Money with solid fill">
            <a:extLst>
              <a:ext uri="{FF2B5EF4-FFF2-40B4-BE49-F238E27FC236}">
                <a16:creationId xmlns:a16="http://schemas.microsoft.com/office/drawing/2014/main" id="{717739FC-4BF6-6978-A11C-7F9D208439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9383" y="1991751"/>
            <a:ext cx="411480" cy="411480"/>
          </a:xfrm>
          <a:prstGeom prst="rect">
            <a:avLst/>
          </a:prstGeom>
        </p:spPr>
      </p:pic>
    </p:spTree>
    <p:extLst>
      <p:ext uri="{BB962C8B-B14F-4D97-AF65-F5344CB8AC3E}">
        <p14:creationId xmlns:p14="http://schemas.microsoft.com/office/powerpoint/2010/main" val="15868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P spid="10"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for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4" name="Graphic 3" descr="Calculator with solid fill">
            <a:extLst>
              <a:ext uri="{FF2B5EF4-FFF2-40B4-BE49-F238E27FC236}">
                <a16:creationId xmlns:a16="http://schemas.microsoft.com/office/drawing/2014/main" id="{636835FB-C81E-5084-163E-00DAEE45AE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57" y="1343816"/>
            <a:ext cx="457200" cy="457200"/>
          </a:xfrm>
          <a:prstGeom prst="rect">
            <a:avLst/>
          </a:prstGeom>
        </p:spPr>
      </p:pic>
      <p:sp>
        <p:nvSpPr>
          <p:cNvPr id="5" name="TextBox 4">
            <a:extLst>
              <a:ext uri="{FF2B5EF4-FFF2-40B4-BE49-F238E27FC236}">
                <a16:creationId xmlns:a16="http://schemas.microsoft.com/office/drawing/2014/main" id="{5FC08095-CEB2-FE5D-25A4-3BD57A7C44D1}"/>
              </a:ext>
            </a:extLst>
          </p:cNvPr>
          <p:cNvSpPr txBox="1"/>
          <p:nvPr/>
        </p:nvSpPr>
        <p:spPr>
          <a:xfrm>
            <a:off x="5809393" y="1414452"/>
            <a:ext cx="1455763" cy="307777"/>
          </a:xfrm>
          <a:prstGeom prst="rect">
            <a:avLst/>
          </a:prstGeom>
          <a:noFill/>
        </p:spPr>
        <p:txBody>
          <a:bodyPr wrap="square" rtlCol="0">
            <a:spAutoFit/>
          </a:bodyPr>
          <a:lstStyle/>
          <a:p>
            <a:r>
              <a:rPr lang="en-US" dirty="0"/>
              <a:t>Compute</a:t>
            </a:r>
          </a:p>
        </p:txBody>
      </p:sp>
      <p:pic>
        <p:nvPicPr>
          <p:cNvPr id="7" name="Graphic 6" descr="Download with solid fill">
            <a:extLst>
              <a:ext uri="{FF2B5EF4-FFF2-40B4-BE49-F238E27FC236}">
                <a16:creationId xmlns:a16="http://schemas.microsoft.com/office/drawing/2014/main" id="{66E984A7-7DA8-D0A5-A00C-19DF0B0715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16857" y="2107385"/>
            <a:ext cx="457200" cy="457200"/>
          </a:xfrm>
          <a:prstGeom prst="rect">
            <a:avLst/>
          </a:prstGeom>
        </p:spPr>
      </p:pic>
      <p:sp>
        <p:nvSpPr>
          <p:cNvPr id="8" name="TextBox 7">
            <a:extLst>
              <a:ext uri="{FF2B5EF4-FFF2-40B4-BE49-F238E27FC236}">
                <a16:creationId xmlns:a16="http://schemas.microsoft.com/office/drawing/2014/main" id="{B01771B0-A11B-1E28-2A7F-7F41A4889DC2}"/>
              </a:ext>
            </a:extLst>
          </p:cNvPr>
          <p:cNvSpPr txBox="1"/>
          <p:nvPr/>
        </p:nvSpPr>
        <p:spPr>
          <a:xfrm>
            <a:off x="5809393" y="2182097"/>
            <a:ext cx="1455763" cy="307777"/>
          </a:xfrm>
          <a:prstGeom prst="rect">
            <a:avLst/>
          </a:prstGeom>
          <a:noFill/>
        </p:spPr>
        <p:txBody>
          <a:bodyPr wrap="square" rtlCol="0">
            <a:spAutoFit/>
          </a:bodyPr>
          <a:lstStyle/>
          <a:p>
            <a:r>
              <a:rPr lang="en-US" dirty="0"/>
              <a:t>Storage</a:t>
            </a:r>
          </a:p>
        </p:txBody>
      </p:sp>
      <p:sp>
        <p:nvSpPr>
          <p:cNvPr id="11" name="TextBox 10">
            <a:extLst>
              <a:ext uri="{FF2B5EF4-FFF2-40B4-BE49-F238E27FC236}">
                <a16:creationId xmlns:a16="http://schemas.microsoft.com/office/drawing/2014/main" id="{83F74900-2CF9-2839-BD53-1E2B68785D06}"/>
              </a:ext>
            </a:extLst>
          </p:cNvPr>
          <p:cNvSpPr txBox="1"/>
          <p:nvPr/>
        </p:nvSpPr>
        <p:spPr>
          <a:xfrm>
            <a:off x="5809392" y="2965600"/>
            <a:ext cx="1455763" cy="307777"/>
          </a:xfrm>
          <a:prstGeom prst="rect">
            <a:avLst/>
          </a:prstGeom>
          <a:noFill/>
        </p:spPr>
        <p:txBody>
          <a:bodyPr wrap="square" rtlCol="0">
            <a:spAutoFit/>
          </a:bodyPr>
          <a:lstStyle/>
          <a:p>
            <a:r>
              <a:rPr lang="en-US" dirty="0"/>
              <a:t>Networking</a:t>
            </a:r>
          </a:p>
        </p:txBody>
      </p:sp>
      <p:pic>
        <p:nvPicPr>
          <p:cNvPr id="13" name="Graphic 12" descr="Database with solid fill">
            <a:extLst>
              <a:ext uri="{FF2B5EF4-FFF2-40B4-BE49-F238E27FC236}">
                <a16:creationId xmlns:a16="http://schemas.microsoft.com/office/drawing/2014/main" id="{7BD666E1-A931-D954-7B55-04A6D514B3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16857" y="3638602"/>
            <a:ext cx="457200" cy="457200"/>
          </a:xfrm>
          <a:prstGeom prst="rect">
            <a:avLst/>
          </a:prstGeom>
        </p:spPr>
      </p:pic>
      <p:sp>
        <p:nvSpPr>
          <p:cNvPr id="14" name="TextBox 13">
            <a:extLst>
              <a:ext uri="{FF2B5EF4-FFF2-40B4-BE49-F238E27FC236}">
                <a16:creationId xmlns:a16="http://schemas.microsoft.com/office/drawing/2014/main" id="{C61E0E63-2B75-1070-7FF9-5C0722F1FA2E}"/>
              </a:ext>
            </a:extLst>
          </p:cNvPr>
          <p:cNvSpPr txBox="1"/>
          <p:nvPr/>
        </p:nvSpPr>
        <p:spPr>
          <a:xfrm>
            <a:off x="5809392" y="3713313"/>
            <a:ext cx="1455763" cy="307777"/>
          </a:xfrm>
          <a:prstGeom prst="rect">
            <a:avLst/>
          </a:prstGeom>
          <a:noFill/>
        </p:spPr>
        <p:txBody>
          <a:bodyPr wrap="square" rtlCol="0">
            <a:spAutoFit/>
          </a:bodyPr>
          <a:lstStyle/>
          <a:p>
            <a:r>
              <a:rPr lang="en-US" dirty="0"/>
              <a:t>Database</a:t>
            </a:r>
          </a:p>
        </p:txBody>
      </p:sp>
      <p:pic>
        <p:nvPicPr>
          <p:cNvPr id="17" name="Graphic 16" descr="Online Network with solid fill">
            <a:extLst>
              <a:ext uri="{FF2B5EF4-FFF2-40B4-BE49-F238E27FC236}">
                <a16:creationId xmlns:a16="http://schemas.microsoft.com/office/drawing/2014/main" id="{1BDE6E08-7EDB-4F53-B008-4E74AC73A3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6857" y="2873673"/>
            <a:ext cx="457200" cy="457200"/>
          </a:xfrm>
          <a:prstGeom prst="rect">
            <a:avLst/>
          </a:prstGeom>
        </p:spPr>
      </p:pic>
    </p:spTree>
    <p:extLst>
      <p:ext uri="{BB962C8B-B14F-4D97-AF65-F5344CB8AC3E}">
        <p14:creationId xmlns:p14="http://schemas.microsoft.com/office/powerpoint/2010/main" val="407220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Compute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67</a:t>
            </a:fld>
            <a:endParaRPr/>
          </a:p>
        </p:txBody>
      </p:sp>
      <p:sp>
        <p:nvSpPr>
          <p:cNvPr id="4" name="TextBox 3">
            <a:extLst>
              <a:ext uri="{FF2B5EF4-FFF2-40B4-BE49-F238E27FC236}">
                <a16:creationId xmlns:a16="http://schemas.microsoft.com/office/drawing/2014/main" id="{34698EDC-0373-0596-A101-D841E1714CC3}"/>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1032" name="Picture 8">
            <a:extLst>
              <a:ext uri="{FF2B5EF4-FFF2-40B4-BE49-F238E27FC236}">
                <a16:creationId xmlns:a16="http://schemas.microsoft.com/office/drawing/2014/main" id="{AE9FA007-5171-0584-AFBB-7C066E8AF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188" y="2338974"/>
            <a:ext cx="1572071" cy="1572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E8BFDE2-6251-0283-8C4D-B190A2D1E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49" y="249636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13EA4A6-7E9C-7C04-40F9-DAE8B3FD8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EAA329-3A1B-987D-F112-A91B59036571}"/>
              </a:ext>
            </a:extLst>
          </p:cNvPr>
          <p:cNvSpPr txBox="1"/>
          <p:nvPr/>
        </p:nvSpPr>
        <p:spPr>
          <a:xfrm>
            <a:off x="2036775" y="3688131"/>
            <a:ext cx="636896" cy="307777"/>
          </a:xfrm>
          <a:prstGeom prst="rect">
            <a:avLst/>
          </a:prstGeom>
          <a:noFill/>
        </p:spPr>
        <p:txBody>
          <a:bodyPr wrap="square" rtlCol="0">
            <a:spAutoFit/>
          </a:bodyPr>
          <a:lstStyle/>
          <a:p>
            <a:pPr algn="ctr"/>
            <a:r>
              <a:rPr lang="en-US" dirty="0"/>
              <a:t>EC2</a:t>
            </a:r>
          </a:p>
        </p:txBody>
      </p:sp>
      <p:sp>
        <p:nvSpPr>
          <p:cNvPr id="9" name="TextBox 8">
            <a:extLst>
              <a:ext uri="{FF2B5EF4-FFF2-40B4-BE49-F238E27FC236}">
                <a16:creationId xmlns:a16="http://schemas.microsoft.com/office/drawing/2014/main" id="{1F8212D8-83B8-0D34-3EC8-4813A06516AE}"/>
              </a:ext>
            </a:extLst>
          </p:cNvPr>
          <p:cNvSpPr txBox="1"/>
          <p:nvPr/>
        </p:nvSpPr>
        <p:spPr>
          <a:xfrm>
            <a:off x="3912356" y="3688130"/>
            <a:ext cx="1319285" cy="307777"/>
          </a:xfrm>
          <a:prstGeom prst="rect">
            <a:avLst/>
          </a:prstGeom>
          <a:noFill/>
        </p:spPr>
        <p:txBody>
          <a:bodyPr wrap="square" rtlCol="0">
            <a:spAutoFit/>
          </a:bodyPr>
          <a:lstStyle/>
          <a:p>
            <a:pPr algn="ctr"/>
            <a:r>
              <a:rPr lang="en-US" dirty="0"/>
              <a:t>AWS Lambda</a:t>
            </a:r>
          </a:p>
        </p:txBody>
      </p:sp>
      <p:sp>
        <p:nvSpPr>
          <p:cNvPr id="10" name="TextBox 9">
            <a:extLst>
              <a:ext uri="{FF2B5EF4-FFF2-40B4-BE49-F238E27FC236}">
                <a16:creationId xmlns:a16="http://schemas.microsoft.com/office/drawing/2014/main" id="{DB1B172E-EB99-6C5F-6680-2092BBAC3888}"/>
              </a:ext>
            </a:extLst>
          </p:cNvPr>
          <p:cNvSpPr txBox="1"/>
          <p:nvPr/>
        </p:nvSpPr>
        <p:spPr>
          <a:xfrm>
            <a:off x="6214281" y="3688130"/>
            <a:ext cx="1737815" cy="307777"/>
          </a:xfrm>
          <a:prstGeom prst="rect">
            <a:avLst/>
          </a:prstGeom>
          <a:noFill/>
        </p:spPr>
        <p:txBody>
          <a:bodyPr wrap="square" rtlCol="0">
            <a:spAutoFit/>
          </a:bodyPr>
          <a:lstStyle/>
          <a:p>
            <a:pPr algn="ctr"/>
            <a:r>
              <a:rPr lang="en-US" dirty="0"/>
              <a:t>Elastic Beanstalk</a:t>
            </a:r>
          </a:p>
        </p:txBody>
      </p:sp>
    </p:spTree>
    <p:extLst>
      <p:ext uri="{BB962C8B-B14F-4D97-AF65-F5344CB8AC3E}">
        <p14:creationId xmlns:p14="http://schemas.microsoft.com/office/powerpoint/2010/main" val="91905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701421" y="2607625"/>
            <a:ext cx="814274"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EC2</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68</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a:t>
            </a:r>
          </a:p>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hlinkClick r:id="rId3"/>
              </a:rPr>
              <a:t>https://www.edureka.co/blog/ec2-aws-tutorial-elastic-compute-cloud/</a:t>
            </a:r>
            <a:endParaRPr lang="en-US" sz="1200" dirty="0">
              <a:solidFill>
                <a:srgbClr val="D4D4D4"/>
              </a:solidFill>
            </a:endParaRPr>
          </a:p>
        </p:txBody>
      </p:sp>
    </p:spTree>
    <p:extLst>
      <p:ext uri="{BB962C8B-B14F-4D97-AF65-F5344CB8AC3E}">
        <p14:creationId xmlns:p14="http://schemas.microsoft.com/office/powerpoint/2010/main" val="74134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246489"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Lambda</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
        <p:nvSpPr>
          <p:cNvPr id="1296" name="Google Shape;1296;p112"/>
          <p:cNvSpPr txBox="1"/>
          <p:nvPr/>
        </p:nvSpPr>
        <p:spPr>
          <a:xfrm>
            <a:off x="3237049" y="226908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dirty="0">
                <a:solidFill>
                  <a:schemeClr val="bg1"/>
                </a:solidFill>
                <a:hlinkClick r:id="rId3"/>
              </a:rPr>
              <a:t>https://docs.aws.amazon.com/lambda/latest/dg/services-apigateway-tutorial.html</a:t>
            </a:r>
            <a:endParaRPr lang="en-US" sz="1200" dirty="0">
              <a:solidFill>
                <a:schemeClr val="bg1"/>
              </a:solidFill>
            </a:endParaRPr>
          </a:p>
        </p:txBody>
      </p:sp>
    </p:spTree>
    <p:extLst>
      <p:ext uri="{BB962C8B-B14F-4D97-AF65-F5344CB8AC3E}">
        <p14:creationId xmlns:p14="http://schemas.microsoft.com/office/powerpoint/2010/main" val="385243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2054" name="Picture 6">
            <a:extLst>
              <a:ext uri="{FF2B5EF4-FFF2-40B4-BE49-F238E27FC236}">
                <a16:creationId xmlns:a16="http://schemas.microsoft.com/office/drawing/2014/main" id="{50848954-92DD-05F9-CE83-50168BA86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480A8D0-7904-C01E-2961-60124679B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644"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Storage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70</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2050" name="Picture 2">
            <a:extLst>
              <a:ext uri="{FF2B5EF4-FFF2-40B4-BE49-F238E27FC236}">
                <a16:creationId xmlns:a16="http://schemas.microsoft.com/office/drawing/2014/main" id="{181F06BB-4B61-45DE-A6EC-A86B918EC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573"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C9CE5F-C7C8-AB20-289B-04590D878043}"/>
              </a:ext>
            </a:extLst>
          </p:cNvPr>
          <p:cNvSpPr txBox="1"/>
          <p:nvPr/>
        </p:nvSpPr>
        <p:spPr>
          <a:xfrm>
            <a:off x="1815489" y="3688130"/>
            <a:ext cx="1070365" cy="954107"/>
          </a:xfrm>
          <a:prstGeom prst="rect">
            <a:avLst/>
          </a:prstGeom>
          <a:noFill/>
        </p:spPr>
        <p:txBody>
          <a:bodyPr wrap="square" rtlCol="0">
            <a:spAutoFit/>
          </a:bodyPr>
          <a:lstStyle/>
          <a:p>
            <a:pPr algn="ctr"/>
            <a:r>
              <a:rPr lang="en-US" dirty="0"/>
              <a:t>Simple Storage Service (S3)</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523220"/>
          </a:xfrm>
          <a:prstGeom prst="rect">
            <a:avLst/>
          </a:prstGeom>
          <a:noFill/>
        </p:spPr>
        <p:txBody>
          <a:bodyPr wrap="square" rtlCol="0">
            <a:spAutoFit/>
          </a:bodyPr>
          <a:lstStyle/>
          <a:p>
            <a:pPr algn="ctr"/>
            <a:r>
              <a:rPr lang="en-US" dirty="0"/>
              <a:t>Elastic Block Store (EBS)</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AWS Snowball</a:t>
            </a:r>
          </a:p>
        </p:txBody>
      </p:sp>
    </p:spTree>
    <p:extLst>
      <p:ext uri="{BB962C8B-B14F-4D97-AF65-F5344CB8AC3E}">
        <p14:creationId xmlns:p14="http://schemas.microsoft.com/office/powerpoint/2010/main" val="19384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S3</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
        <p:nvSpPr>
          <p:cNvPr id="1296" name="Google Shape;1296;p112"/>
          <p:cNvSpPr txBox="1"/>
          <p:nvPr/>
        </p:nvSpPr>
        <p:spPr>
          <a:xfrm>
            <a:off x="4235355" y="2295005"/>
            <a:ext cx="4235355"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https://docs.aws.amazon.com/AmazonS3/latest/userguide/HostingWebsiteOnS3Setup.html</a:t>
            </a:r>
            <a:endParaRPr lang="en-US" sz="1200" dirty="0">
              <a:solidFill>
                <a:schemeClr val="bg1"/>
              </a:solidFill>
            </a:endParaRPr>
          </a:p>
        </p:txBody>
      </p:sp>
    </p:spTree>
    <p:extLst>
      <p:ext uri="{BB962C8B-B14F-4D97-AF65-F5344CB8AC3E}">
        <p14:creationId xmlns:p14="http://schemas.microsoft.com/office/powerpoint/2010/main" val="2361003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3078" name="Picture 6">
            <a:extLst>
              <a:ext uri="{FF2B5EF4-FFF2-40B4-BE49-F238E27FC236}">
                <a16:creationId xmlns:a16="http://schemas.microsoft.com/office/drawing/2014/main" id="{9F79BD99-B476-9834-9E2F-921EDF01D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EBC8698-3D8A-9C40-361B-28664AD9F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792" y="250233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AE68B3-7487-0727-0CB6-2B3040FB91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8208" y="2663046"/>
            <a:ext cx="1304925" cy="923925"/>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Networking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72</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Virtual Private Cloud (VPC)/Subnets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API Gateway</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Route 53</a:t>
            </a:r>
          </a:p>
        </p:txBody>
      </p:sp>
    </p:spTree>
    <p:extLst>
      <p:ext uri="{BB962C8B-B14F-4D97-AF65-F5344CB8AC3E}">
        <p14:creationId xmlns:p14="http://schemas.microsoft.com/office/powerpoint/2010/main" val="325074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4102" name="Picture 6">
            <a:extLst>
              <a:ext uri="{FF2B5EF4-FFF2-40B4-BE49-F238E27FC236}">
                <a16:creationId xmlns:a16="http://schemas.microsoft.com/office/drawing/2014/main" id="{BC5A9945-2B19-2B95-597A-D127C5934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4E63215-464A-3A21-7D36-C3F4AF353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366"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650419C-56C3-4B7B-0B03-7DE6847BF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01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Database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73</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Relational Database Service (RDS)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DynamoDB</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Aurora</a:t>
            </a:r>
          </a:p>
        </p:txBody>
      </p:sp>
    </p:spTree>
    <p:extLst>
      <p:ext uri="{BB962C8B-B14F-4D97-AF65-F5344CB8AC3E}">
        <p14:creationId xmlns:p14="http://schemas.microsoft.com/office/powerpoint/2010/main" val="27143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Amazon RDS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
        <p:nvSpPr>
          <p:cNvPr id="1296" name="Google Shape;1296;p112"/>
          <p:cNvSpPr txBox="1"/>
          <p:nvPr/>
        </p:nvSpPr>
        <p:spPr>
          <a:xfrm>
            <a:off x="4175852" y="2295005"/>
            <a:ext cx="438093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https://docs.aws.amazon.com/AmazonRDS/latest/UserGuide/TUT_WebAppWithRDS.html</a:t>
            </a:r>
            <a:endParaRPr lang="en-US" sz="1200" dirty="0">
              <a:solidFill>
                <a:schemeClr val="bg1"/>
              </a:solidFill>
            </a:endParaRPr>
          </a:p>
        </p:txBody>
      </p:sp>
    </p:spTree>
    <p:extLst>
      <p:ext uri="{BB962C8B-B14F-4D97-AF65-F5344CB8AC3E}">
        <p14:creationId xmlns:p14="http://schemas.microsoft.com/office/powerpoint/2010/main" val="2984516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Other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75</a:t>
            </a:fld>
            <a:endParaRPr/>
          </a:p>
        </p:txBody>
      </p:sp>
      <p:pic>
        <p:nvPicPr>
          <p:cNvPr id="4" name="Graphic 3" descr="Miscellaneous with solid fill">
            <a:extLst>
              <a:ext uri="{FF2B5EF4-FFF2-40B4-BE49-F238E27FC236}">
                <a16:creationId xmlns:a16="http://schemas.microsoft.com/office/drawing/2014/main" id="{A991BC22-63B0-DF59-396F-D452AF9C7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pic>
        <p:nvPicPr>
          <p:cNvPr id="3" name="Picture 2">
            <a:extLst>
              <a:ext uri="{FF2B5EF4-FFF2-40B4-BE49-F238E27FC236}">
                <a16:creationId xmlns:a16="http://schemas.microsoft.com/office/drawing/2014/main" id="{2A49E06E-D08E-A7E8-57F6-8C2098328277}"/>
              </a:ext>
            </a:extLst>
          </p:cNvPr>
          <p:cNvPicPr>
            <a:picLocks noChangeAspect="1"/>
          </p:cNvPicPr>
          <p:nvPr/>
        </p:nvPicPr>
        <p:blipFill>
          <a:blip r:embed="rId5"/>
          <a:stretch>
            <a:fillRect/>
          </a:stretch>
        </p:blipFill>
        <p:spPr>
          <a:xfrm>
            <a:off x="3934074" y="197091"/>
            <a:ext cx="1275852" cy="4749317"/>
          </a:xfrm>
          <a:prstGeom prst="rect">
            <a:avLst/>
          </a:prstGeom>
        </p:spPr>
      </p:pic>
    </p:spTree>
    <p:extLst>
      <p:ext uri="{BB962C8B-B14F-4D97-AF65-F5344CB8AC3E}">
        <p14:creationId xmlns:p14="http://schemas.microsoft.com/office/powerpoint/2010/main" val="1615724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5122" name="Picture 2">
            <a:extLst>
              <a:ext uri="{FF2B5EF4-FFF2-40B4-BE49-F238E27FC236}">
                <a16:creationId xmlns:a16="http://schemas.microsoft.com/office/drawing/2014/main" id="{9F0C72C1-B9D4-0D27-E1D0-C4818B65C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904" y="1487605"/>
            <a:ext cx="557284" cy="5572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C11047-E06E-AE64-F085-A0B0EAF715AD}"/>
              </a:ext>
            </a:extLst>
          </p:cNvPr>
          <p:cNvSpPr txBox="1"/>
          <p:nvPr/>
        </p:nvSpPr>
        <p:spPr>
          <a:xfrm>
            <a:off x="5158850" y="1612358"/>
            <a:ext cx="1455763" cy="307777"/>
          </a:xfrm>
          <a:prstGeom prst="rect">
            <a:avLst/>
          </a:prstGeom>
          <a:noFill/>
        </p:spPr>
        <p:txBody>
          <a:bodyPr wrap="square" rtlCol="0">
            <a:spAutoFit/>
          </a:bodyPr>
          <a:lstStyle/>
          <a:p>
            <a:r>
              <a:rPr lang="en-US" dirty="0"/>
              <a:t>CloudFormation</a:t>
            </a:r>
          </a:p>
        </p:txBody>
      </p:sp>
      <p:pic>
        <p:nvPicPr>
          <p:cNvPr id="5124" name="Picture 4">
            <a:extLst>
              <a:ext uri="{FF2B5EF4-FFF2-40B4-BE49-F238E27FC236}">
                <a16:creationId xmlns:a16="http://schemas.microsoft.com/office/drawing/2014/main" id="{912D142E-27A9-42FE-7655-7A63BBEFC9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404" y="2420771"/>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C1DDF9-45C5-4488-AF14-9AD2DCDAA4F1}"/>
              </a:ext>
            </a:extLst>
          </p:cNvPr>
          <p:cNvSpPr txBox="1"/>
          <p:nvPr/>
        </p:nvSpPr>
        <p:spPr>
          <a:xfrm>
            <a:off x="5158850" y="2545774"/>
            <a:ext cx="1455763" cy="307777"/>
          </a:xfrm>
          <a:prstGeom prst="rect">
            <a:avLst/>
          </a:prstGeom>
          <a:noFill/>
        </p:spPr>
        <p:txBody>
          <a:bodyPr wrap="square" rtlCol="0">
            <a:spAutoFit/>
          </a:bodyPr>
          <a:lstStyle/>
          <a:p>
            <a:r>
              <a:rPr lang="en-US" dirty="0"/>
              <a:t>Cloud9</a:t>
            </a:r>
          </a:p>
        </p:txBody>
      </p:sp>
      <p:pic>
        <p:nvPicPr>
          <p:cNvPr id="5126" name="Picture 6">
            <a:extLst>
              <a:ext uri="{FF2B5EF4-FFF2-40B4-BE49-F238E27FC236}">
                <a16:creationId xmlns:a16="http://schemas.microsoft.com/office/drawing/2014/main" id="{11628586-62A5-C861-051C-2A80F1B177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5404" y="3354437"/>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DC85BF-E100-9B55-D4A0-0E30166EAD32}"/>
              </a:ext>
            </a:extLst>
          </p:cNvPr>
          <p:cNvSpPr txBox="1"/>
          <p:nvPr/>
        </p:nvSpPr>
        <p:spPr>
          <a:xfrm>
            <a:off x="5158850" y="3479190"/>
            <a:ext cx="1947084" cy="307777"/>
          </a:xfrm>
          <a:prstGeom prst="rect">
            <a:avLst/>
          </a:prstGeom>
          <a:noFill/>
        </p:spPr>
        <p:txBody>
          <a:bodyPr wrap="square" rtlCol="0">
            <a:spAutoFit/>
          </a:bodyPr>
          <a:lstStyle/>
          <a:p>
            <a:r>
              <a:rPr lang="en-US" dirty="0"/>
              <a:t>AWS Control Tower</a:t>
            </a:r>
          </a:p>
        </p:txBody>
      </p:sp>
    </p:spTree>
    <p:extLst>
      <p:ext uri="{BB962C8B-B14F-4D97-AF65-F5344CB8AC3E}">
        <p14:creationId xmlns:p14="http://schemas.microsoft.com/office/powerpoint/2010/main" val="15742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45994" y="2607625"/>
            <a:ext cx="203805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CloudFormation</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
        <p:nvSpPr>
          <p:cNvPr id="1296" name="Google Shape;1296;p112"/>
          <p:cNvSpPr txBox="1"/>
          <p:nvPr/>
        </p:nvSpPr>
        <p:spPr>
          <a:xfrm>
            <a:off x="3720927" y="2340938"/>
            <a:ext cx="5054584"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https://www.beabetterdev.com/2020/12/06/aws-cloudformation-tutorial/</a:t>
            </a:r>
            <a:endParaRPr lang="en-US" sz="1200" dirty="0">
              <a:solidFill>
                <a:schemeClr val="bg1"/>
              </a:solidFill>
            </a:endParaRPr>
          </a:p>
        </p:txBody>
      </p:sp>
    </p:spTree>
    <p:extLst>
      <p:ext uri="{BB962C8B-B14F-4D97-AF65-F5344CB8AC3E}">
        <p14:creationId xmlns:p14="http://schemas.microsoft.com/office/powerpoint/2010/main" val="3820065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4014710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Data Management Lifecycle</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137673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Management – Stages</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80</a:t>
            </a:fld>
            <a:endParaRPr/>
          </a:p>
        </p:txBody>
      </p:sp>
      <p:graphicFrame>
        <p:nvGraphicFramePr>
          <p:cNvPr id="2" name="Diagram 1">
            <a:extLst>
              <a:ext uri="{FF2B5EF4-FFF2-40B4-BE49-F238E27FC236}">
                <a16:creationId xmlns:a16="http://schemas.microsoft.com/office/drawing/2014/main" id="{9481FE34-1052-4B1B-99FB-499F90A3C2AE}"/>
              </a:ext>
            </a:extLst>
          </p:cNvPr>
          <p:cNvGraphicFramePr/>
          <p:nvPr/>
        </p:nvGraphicFramePr>
        <p:xfrm>
          <a:off x="1889193" y="1269459"/>
          <a:ext cx="5365615" cy="3326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4034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Could be via message exchange or streaming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size/scope, may translate to LARGE amounts of incoming data</a:t>
            </a:r>
          </a:p>
          <a:p>
            <a:pPr marL="257175" indent="-257175">
              <a:spcBef>
                <a:spcPts val="0"/>
              </a:spcBef>
              <a:buFont typeface="Wingdings" panose="05000000000000000000" pitchFamily="2" charset="2"/>
              <a:buChar char="Ø"/>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81</a:t>
            </a:fld>
            <a:endParaRPr/>
          </a:p>
        </p:txBody>
      </p:sp>
      <p:graphicFrame>
        <p:nvGraphicFramePr>
          <p:cNvPr id="7" name="Diagram 6">
            <a:extLst>
              <a:ext uri="{FF2B5EF4-FFF2-40B4-BE49-F238E27FC236}">
                <a16:creationId xmlns:a16="http://schemas.microsoft.com/office/drawing/2014/main" id="{BF35680D-5FC7-46D1-9E02-B63F417DE22D}"/>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653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Because of potential scale, bandwidth may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application, latency may also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require translation (e.g., from low-level bytes to object or JSON)</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82</a:t>
            </a:fld>
            <a:endParaRPr/>
          </a:p>
        </p:txBody>
      </p:sp>
      <p:graphicFrame>
        <p:nvGraphicFramePr>
          <p:cNvPr id="7" name="Diagram 6">
            <a:extLst>
              <a:ext uri="{FF2B5EF4-FFF2-40B4-BE49-F238E27FC236}">
                <a16:creationId xmlns:a16="http://schemas.microsoft.com/office/drawing/2014/main" id="{A752BBDC-3840-4043-98A3-8EF0FE6C8DF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966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Event hubs or streaming analytics platforms support ingestion at scale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 time and context-aware processing for correct sequencing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flow through intermediate storage on way to final processing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sensitivity of data, could require robust security at each stop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83</a:t>
            </a:fld>
            <a:endParaRPr/>
          </a:p>
        </p:txBody>
      </p:sp>
      <p:graphicFrame>
        <p:nvGraphicFramePr>
          <p:cNvPr id="7" name="Diagram 6">
            <a:extLst>
              <a:ext uri="{FF2B5EF4-FFF2-40B4-BE49-F238E27FC236}">
                <a16:creationId xmlns:a16="http://schemas.microsoft.com/office/drawing/2014/main" id="{91B9727E-E6E7-4E80-9CDA-DBCEC5FE5FC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77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Edge components (e.g., gateways) can help optimize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Preliminary processing at the edge can be used to filter what really matters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Potential for bundling or compressing data for transmit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with bandwidth or latency issues</a:t>
            </a:r>
          </a:p>
          <a:p>
            <a:pPr marL="285750" indent="-285750">
              <a:spcBef>
                <a:spcPts val="0"/>
              </a:spcBef>
              <a:buClrTx/>
              <a:buSzPct val="100000"/>
              <a:buFont typeface="Arial" panose="020B0604020202020204" pitchFamily="34" charset="0"/>
              <a:buChar char="ɟ"/>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84</a:t>
            </a:fld>
            <a:endParaRPr/>
          </a:p>
        </p:txBody>
      </p:sp>
      <p:graphicFrame>
        <p:nvGraphicFramePr>
          <p:cNvPr id="8" name="Diagram 7">
            <a:extLst>
              <a:ext uri="{FF2B5EF4-FFF2-40B4-BE49-F238E27FC236}">
                <a16:creationId xmlns:a16="http://schemas.microsoft.com/office/drawing/2014/main" id="{3EFF9587-7E72-4807-8275-6B0DA24B4756}"/>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70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payload, some portions of the data may not be needed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Or some portions might contain sensitive detail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Those parts not needed or sensitive can be “scrubbed” to exclude</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85</a:t>
            </a:fld>
            <a:endParaRPr/>
          </a:p>
        </p:txBody>
      </p:sp>
      <p:graphicFrame>
        <p:nvGraphicFramePr>
          <p:cNvPr id="7" name="Diagram 6">
            <a:extLst>
              <a:ext uri="{FF2B5EF4-FFF2-40B4-BE49-F238E27FC236}">
                <a16:creationId xmlns:a16="http://schemas.microsoft.com/office/drawing/2014/main" id="{FF030488-045D-42A6-BE1A-899BE9C466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45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Represents another potential optimization that can preserve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other cases, similar data may be coming in multiple, disparate formats</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86</a:t>
            </a:fld>
            <a:endParaRPr/>
          </a:p>
        </p:txBody>
      </p:sp>
      <p:graphicFrame>
        <p:nvGraphicFramePr>
          <p:cNvPr id="7" name="Diagram 6">
            <a:extLst>
              <a:ext uri="{FF2B5EF4-FFF2-40B4-BE49-F238E27FC236}">
                <a16:creationId xmlns:a16="http://schemas.microsoft.com/office/drawing/2014/main" id="{DD16CBAF-D1CC-4F1B-A35C-3E487336E4D7}"/>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5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can bring consistency to the disparate content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By normalizing, becomes a single dataset for comprehensive analysis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may happen as part of ingestion or as part of a separate step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87</a:t>
            </a:fld>
            <a:endParaRPr/>
          </a:p>
        </p:txBody>
      </p:sp>
      <p:graphicFrame>
        <p:nvGraphicFramePr>
          <p:cNvPr id="7" name="Diagram 6">
            <a:extLst>
              <a:ext uri="{FF2B5EF4-FFF2-40B4-BE49-F238E27FC236}">
                <a16:creationId xmlns:a16="http://schemas.microsoft.com/office/drawing/2014/main" id="{CFD0481A-C67A-425B-A8DD-995B29FBF17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71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sz="2100" dirty="0">
                <a:latin typeface="Helvetica Neue"/>
                <a:ea typeface="Helvetica Neue"/>
                <a:cs typeface="Helvetica Neue"/>
                <a:sym typeface="Helvetica Neue"/>
              </a:rPr>
              <a:t>Data Scrubbing &amp; Normalization – What About the Edge?</a:t>
            </a:r>
            <a:endParaRPr sz="2100"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complexity, may execute faster closer to the data</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Might involve proprietary algorithms best kept within full control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Allows addressing of sensitive data before routed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also provide additional optimization (relative to bandwidth)</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88</a:t>
            </a:fld>
            <a:endParaRPr/>
          </a:p>
        </p:txBody>
      </p:sp>
      <p:graphicFrame>
        <p:nvGraphicFramePr>
          <p:cNvPr id="8" name="Diagram 7">
            <a:extLst>
              <a:ext uri="{FF2B5EF4-FFF2-40B4-BE49-F238E27FC236}">
                <a16:creationId xmlns:a16="http://schemas.microsoft.com/office/drawing/2014/main" id="{6D6AEEA8-9BB9-456C-B37B-B667A3F1D61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36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Helps provide full picture of data from multiple streams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May also be used to enrich with info from other data sources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will be stored in persistent storage for downstream analysis &amp; reporting</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89</a:t>
            </a:fld>
            <a:endParaRPr/>
          </a:p>
        </p:txBody>
      </p:sp>
      <p:graphicFrame>
        <p:nvGraphicFramePr>
          <p:cNvPr id="7" name="Diagram 6">
            <a:extLst>
              <a:ext uri="{FF2B5EF4-FFF2-40B4-BE49-F238E27FC236}">
                <a16:creationId xmlns:a16="http://schemas.microsoft.com/office/drawing/2014/main" id="{7A4D1BE0-844D-4B7E-8947-A9E76EE081FA}"/>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19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Open Discussion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28682"/>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400" dirty="0"/>
              <a:t>What is “the Cloud”?</a:t>
            </a:r>
          </a:p>
          <a:p>
            <a:pPr marL="57150" indent="0">
              <a:spcBef>
                <a:spcPts val="0"/>
              </a:spcBef>
              <a:buNone/>
            </a:pPr>
            <a:endParaRPr lang="en-US" sz="2400" dirty="0"/>
          </a:p>
          <a:p>
            <a:pPr marL="57150" indent="0">
              <a:spcBef>
                <a:spcPts val="0"/>
              </a:spcBef>
              <a:buNone/>
            </a:pPr>
            <a:r>
              <a:rPr lang="en-US" sz="2400" dirty="0"/>
              <a:t>How does “the Cloud” factor into modern IT?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a:t>
            </a:fld>
            <a:endParaRPr/>
          </a:p>
        </p:txBody>
      </p:sp>
      <p:pic>
        <p:nvPicPr>
          <p:cNvPr id="3" name="Picture 2">
            <a:extLst>
              <a:ext uri="{FF2B5EF4-FFF2-40B4-BE49-F238E27FC236}">
                <a16:creationId xmlns:a16="http://schemas.microsoft.com/office/drawing/2014/main" id="{93F2353C-7CA2-42F5-A6AD-52817DA195F7}"/>
              </a:ext>
            </a:extLst>
          </p:cNvPr>
          <p:cNvPicPr>
            <a:picLocks noChangeAspect="1"/>
          </p:cNvPicPr>
          <p:nvPr/>
        </p:nvPicPr>
        <p:blipFill>
          <a:blip r:embed="rId3"/>
          <a:stretch>
            <a:fillRect/>
          </a:stretch>
        </p:blipFill>
        <p:spPr>
          <a:xfrm>
            <a:off x="649863" y="2813465"/>
            <a:ext cx="3512957" cy="2022992"/>
          </a:xfrm>
          <a:prstGeom prst="rect">
            <a:avLst/>
          </a:prstGeom>
        </p:spPr>
      </p:pic>
      <p:pic>
        <p:nvPicPr>
          <p:cNvPr id="5" name="Picture 4">
            <a:extLst>
              <a:ext uri="{FF2B5EF4-FFF2-40B4-BE49-F238E27FC236}">
                <a16:creationId xmlns:a16="http://schemas.microsoft.com/office/drawing/2014/main" id="{3516312B-7532-4673-BA2F-A0141563D60E}"/>
              </a:ext>
            </a:extLst>
          </p:cNvPr>
          <p:cNvPicPr>
            <a:picLocks noChangeAspect="1"/>
          </p:cNvPicPr>
          <p:nvPr/>
        </p:nvPicPr>
        <p:blipFill>
          <a:blip r:embed="rId4"/>
          <a:stretch>
            <a:fillRect/>
          </a:stretch>
        </p:blipFill>
        <p:spPr>
          <a:xfrm>
            <a:off x="4818601" y="2764207"/>
            <a:ext cx="3704399" cy="2122507"/>
          </a:xfrm>
          <a:prstGeom prst="rect">
            <a:avLst/>
          </a:prstGeom>
        </p:spPr>
      </p:pic>
    </p:spTree>
    <p:extLst>
      <p:ext uri="{BB962C8B-B14F-4D97-AF65-F5344CB8AC3E}">
        <p14:creationId xmlns:p14="http://schemas.microsoft.com/office/powerpoint/2010/main" val="3593859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statistical analysis, the larger the sample size, the more accurate the inference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To manage costs, large sets of data may leverage different types of storage: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Hot storage – most recent data and most relevant for current analysis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Cool storage – data not actively used but potentially relevant (short-term trends)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Cold or archive storage – data kept for historical purposes and long-term trending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Security of the stored data and encryption at rest become critical</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90</a:t>
            </a:fld>
            <a:endParaRPr/>
          </a:p>
        </p:txBody>
      </p:sp>
      <p:graphicFrame>
        <p:nvGraphicFramePr>
          <p:cNvPr id="7" name="Diagram 6">
            <a:extLst>
              <a:ext uri="{FF2B5EF4-FFF2-40B4-BE49-F238E27FC236}">
                <a16:creationId xmlns:a16="http://schemas.microsoft.com/office/drawing/2014/main" id="{1FE0DFF4-1994-46CF-9F8D-849DA90A1BD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314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Provides an additional layer of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not transmitted to Cloud (due to optimizations) may still be valuable to keep</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Enables storage of sensitive data in “raw” format in controlled environment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balance costs against short to mid-term retention requirements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91</a:t>
            </a:fld>
            <a:endParaRPr/>
          </a:p>
        </p:txBody>
      </p:sp>
      <p:graphicFrame>
        <p:nvGraphicFramePr>
          <p:cNvPr id="8" name="Diagram 7">
            <a:extLst>
              <a:ext uri="{FF2B5EF4-FFF2-40B4-BE49-F238E27FC236}">
                <a16:creationId xmlns:a16="http://schemas.microsoft.com/office/drawing/2014/main" id="{0CE02755-60C0-4187-A35D-20CA3721582F}"/>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73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the digital age, data is the competitive edge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Companies that manage their data as a critical asset succeed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Keys: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Aggregating efficiently</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Analyzing effectively</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92</a:t>
            </a:fld>
            <a:endParaRPr/>
          </a:p>
        </p:txBody>
      </p:sp>
      <p:graphicFrame>
        <p:nvGraphicFramePr>
          <p:cNvPr id="7" name="Diagram 6">
            <a:extLst>
              <a:ext uri="{FF2B5EF4-FFF2-40B4-BE49-F238E27FC236}">
                <a16:creationId xmlns:a16="http://schemas.microsoft.com/office/drawing/2014/main" id="{823BB100-9262-4884-956F-86C130C128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81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Goal is to identify and leverage the most important data points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Importance is measured by business value-driven decision-making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learn about today’s customers, scenarios, or business cases?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effectively predict about tomorrow?</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93</a:t>
            </a:fld>
            <a:endParaRPr/>
          </a:p>
        </p:txBody>
      </p:sp>
      <p:graphicFrame>
        <p:nvGraphicFramePr>
          <p:cNvPr id="7" name="Diagram 6">
            <a:extLst>
              <a:ext uri="{FF2B5EF4-FFF2-40B4-BE49-F238E27FC236}">
                <a16:creationId xmlns:a16="http://schemas.microsoft.com/office/drawing/2014/main" id="{6F090C84-C8B0-4CF8-903F-945117A3059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6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Requires balancing of competing concerns: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To increase quality of intelligence, more data is required (sometimes MUCH more)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But massive datasets can be complex to manage and process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94</a:t>
            </a:fld>
            <a:endParaRPr/>
          </a:p>
        </p:txBody>
      </p:sp>
      <p:graphicFrame>
        <p:nvGraphicFramePr>
          <p:cNvPr id="7" name="Diagram 6">
            <a:extLst>
              <a:ext uri="{FF2B5EF4-FFF2-40B4-BE49-F238E27FC236}">
                <a16:creationId xmlns:a16="http://schemas.microsoft.com/office/drawing/2014/main" id="{BAB54D83-5C5B-4C52-88C4-532984CF13C5}"/>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89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Enter ML / AI:</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are used to build mathematical models from existing data</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Results in a mathematical “trajectory” (and confidence level)</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can be configured to learn and improve over time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Hyperscale available in the Cloud brings near-limitless power to bear</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95</a:t>
            </a:fld>
            <a:endParaRPr/>
          </a:p>
        </p:txBody>
      </p:sp>
      <p:graphicFrame>
        <p:nvGraphicFramePr>
          <p:cNvPr id="7" name="Diagram 6">
            <a:extLst>
              <a:ext uri="{FF2B5EF4-FFF2-40B4-BE49-F238E27FC236}">
                <a16:creationId xmlns:a16="http://schemas.microsoft.com/office/drawing/2014/main" id="{B8CB6C74-F8E0-48CC-BB45-5C1D0531866E}"/>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66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158e6e1f5a_0_1229"/>
          <p:cNvSpPr txBox="1">
            <a:spLocks noGrp="1"/>
          </p:cNvSpPr>
          <p:nvPr>
            <p:ph type="title"/>
          </p:nvPr>
        </p:nvSpPr>
        <p:spPr>
          <a:prstGeom prst="rect">
            <a:avLst/>
          </a:prstGeom>
        </p:spPr>
        <p:txBody>
          <a:bodyPr spcFirstLastPara="1" wrap="square" lIns="0" tIns="0" rIns="0" bIns="0" anchor="t" anchorCtr="0">
            <a:spAutoFit/>
          </a:bodyPr>
          <a:lstStyle/>
          <a:p>
            <a:r>
              <a:rPr lang="en-US"/>
              <a:t>Overview - What is AI?</a:t>
            </a:r>
            <a:endParaRPr/>
          </a:p>
        </p:txBody>
      </p:sp>
      <p:grpSp>
        <p:nvGrpSpPr>
          <p:cNvPr id="1096" name="Google Shape;1096;g1158e6e1f5a_0_1229"/>
          <p:cNvGrpSpPr/>
          <p:nvPr/>
        </p:nvGrpSpPr>
        <p:grpSpPr>
          <a:xfrm>
            <a:off x="4759481" y="1126507"/>
            <a:ext cx="3356550" cy="1823802"/>
            <a:chOff x="1370625" y="1334225"/>
            <a:chExt cx="4475400" cy="2431735"/>
          </a:xfrm>
        </p:grpSpPr>
        <p:sp>
          <p:nvSpPr>
            <p:cNvPr id="1097" name="Google Shape;1097;g1158e6e1f5a_0_1229"/>
            <p:cNvSpPr/>
            <p:nvPr/>
          </p:nvSpPr>
          <p:spPr>
            <a:xfrm>
              <a:off x="137062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098" name="Google Shape;1098;g1158e6e1f5a_0_1229"/>
            <p:cNvSpPr txBox="1"/>
            <p:nvPr/>
          </p:nvSpPr>
          <p:spPr>
            <a:xfrm>
              <a:off x="1418324" y="1500600"/>
              <a:ext cx="4427700" cy="147729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latin typeface="Trebuchet MS"/>
                  <a:ea typeface="Trebuchet MS"/>
                  <a:cs typeface="Trebuchet MS"/>
                  <a:sym typeface="Trebuchet MS"/>
                </a:rPr>
                <a:t>Artificial intelligence (AI) applies advanced analysis and logic-based techniques, including machine learning, to interpret events, support and automate decisions and take action</a:t>
              </a:r>
              <a:endParaRPr sz="1050" i="1">
                <a:solidFill>
                  <a:srgbClr val="181818"/>
                </a:solidFill>
                <a:latin typeface="Trebuchet MS"/>
                <a:ea typeface="Trebuchet MS"/>
                <a:cs typeface="Trebuchet MS"/>
                <a:sym typeface="Trebuchet MS"/>
              </a:endParaRPr>
            </a:p>
          </p:txBody>
        </p:sp>
        <p:sp>
          <p:nvSpPr>
            <p:cNvPr id="1099" name="Google Shape;1099;g1158e6e1f5a_0_1229"/>
            <p:cNvSpPr txBox="1"/>
            <p:nvPr/>
          </p:nvSpPr>
          <p:spPr>
            <a:xfrm>
              <a:off x="210832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Gartner</a:t>
              </a:r>
              <a:endParaRPr sz="900" b="1">
                <a:solidFill>
                  <a:srgbClr val="181818"/>
                </a:solidFill>
                <a:latin typeface="Trebuchet MS"/>
                <a:ea typeface="Trebuchet MS"/>
                <a:cs typeface="Trebuchet MS"/>
                <a:sym typeface="Trebuchet MS"/>
              </a:endParaRPr>
            </a:p>
          </p:txBody>
        </p:sp>
        <p:pic>
          <p:nvPicPr>
            <p:cNvPr id="1100" name="Google Shape;1100;g1158e6e1f5a_0_1229"/>
            <p:cNvPicPr preferRelativeResize="0"/>
            <p:nvPr/>
          </p:nvPicPr>
          <p:blipFill>
            <a:blip r:embed="rId3">
              <a:alphaModFix/>
            </a:blip>
            <a:stretch>
              <a:fillRect/>
            </a:stretch>
          </p:blipFill>
          <p:spPr>
            <a:xfrm>
              <a:off x="3346875" y="2845913"/>
              <a:ext cx="522900" cy="522900"/>
            </a:xfrm>
            <a:prstGeom prst="ellipse">
              <a:avLst/>
            </a:prstGeom>
            <a:noFill/>
            <a:ln w="9525" cap="flat" cmpd="sng">
              <a:solidFill>
                <a:srgbClr val="181818"/>
              </a:solidFill>
              <a:prstDash val="solid"/>
              <a:round/>
              <a:headEnd type="none" w="sm" len="sm"/>
              <a:tailEnd type="none" w="sm" len="sm"/>
            </a:ln>
          </p:spPr>
        </p:pic>
      </p:grpSp>
      <p:grpSp>
        <p:nvGrpSpPr>
          <p:cNvPr id="1101" name="Google Shape;1101;g1158e6e1f5a_0_1229"/>
          <p:cNvGrpSpPr/>
          <p:nvPr/>
        </p:nvGrpSpPr>
        <p:grpSpPr>
          <a:xfrm>
            <a:off x="1027969" y="1126507"/>
            <a:ext cx="3356550" cy="1823802"/>
            <a:chOff x="6345975" y="1334225"/>
            <a:chExt cx="4475400" cy="2431735"/>
          </a:xfrm>
        </p:grpSpPr>
        <p:sp>
          <p:nvSpPr>
            <p:cNvPr id="1102" name="Google Shape;1102;g1158e6e1f5a_0_1229"/>
            <p:cNvSpPr/>
            <p:nvPr/>
          </p:nvSpPr>
          <p:spPr>
            <a:xfrm>
              <a:off x="634597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3" name="Google Shape;1103;g1158e6e1f5a_0_1229"/>
            <p:cNvSpPr txBox="1"/>
            <p:nvPr/>
          </p:nvSpPr>
          <p:spPr>
            <a:xfrm>
              <a:off x="6369823" y="1805225"/>
              <a:ext cx="4427700" cy="83096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quest to build machines that can reason, learn, and act intelligently, and it has barely begun</a:t>
              </a:r>
              <a:endParaRPr sz="1050" i="1">
                <a:latin typeface="Trebuchet MS"/>
                <a:ea typeface="Trebuchet MS"/>
                <a:cs typeface="Trebuchet MS"/>
                <a:sym typeface="Trebuchet MS"/>
              </a:endParaRPr>
            </a:p>
          </p:txBody>
        </p:sp>
        <p:sp>
          <p:nvSpPr>
            <p:cNvPr id="1104" name="Google Shape;1104;g1158e6e1f5a_0_1229"/>
            <p:cNvSpPr txBox="1"/>
            <p:nvPr/>
          </p:nvSpPr>
          <p:spPr>
            <a:xfrm>
              <a:off x="708367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MIT</a:t>
              </a:r>
              <a:endParaRPr sz="900" b="1">
                <a:solidFill>
                  <a:srgbClr val="181818"/>
                </a:solidFill>
                <a:latin typeface="Trebuchet MS"/>
                <a:ea typeface="Trebuchet MS"/>
                <a:cs typeface="Trebuchet MS"/>
                <a:sym typeface="Trebuchet MS"/>
              </a:endParaRPr>
            </a:p>
          </p:txBody>
        </p:sp>
        <p:pic>
          <p:nvPicPr>
            <p:cNvPr id="1105" name="Google Shape;1105;g1158e6e1f5a_0_1229"/>
            <p:cNvPicPr preferRelativeResize="0"/>
            <p:nvPr/>
          </p:nvPicPr>
          <p:blipFill>
            <a:blip r:embed="rId4">
              <a:alphaModFix/>
            </a:blip>
            <a:stretch>
              <a:fillRect/>
            </a:stretch>
          </p:blipFill>
          <p:spPr>
            <a:xfrm>
              <a:off x="8322225" y="2845925"/>
              <a:ext cx="522900" cy="522900"/>
            </a:xfrm>
            <a:prstGeom prst="ellipse">
              <a:avLst/>
            </a:prstGeom>
            <a:noFill/>
            <a:ln w="9525" cap="flat" cmpd="sng">
              <a:solidFill>
                <a:srgbClr val="181818"/>
              </a:solidFill>
              <a:prstDash val="solid"/>
              <a:round/>
              <a:headEnd type="none" w="sm" len="sm"/>
              <a:tailEnd type="none" w="sm" len="sm"/>
            </a:ln>
          </p:spPr>
        </p:pic>
      </p:grpSp>
      <p:grpSp>
        <p:nvGrpSpPr>
          <p:cNvPr id="1106" name="Google Shape;1106;g1158e6e1f5a_0_1229"/>
          <p:cNvGrpSpPr/>
          <p:nvPr/>
        </p:nvGrpSpPr>
        <p:grpSpPr>
          <a:xfrm>
            <a:off x="1027969" y="3050146"/>
            <a:ext cx="3356550" cy="1880952"/>
            <a:chOff x="6345975" y="3802750"/>
            <a:chExt cx="4475400" cy="2507935"/>
          </a:xfrm>
        </p:grpSpPr>
        <p:sp>
          <p:nvSpPr>
            <p:cNvPr id="1107" name="Google Shape;1107;g1158e6e1f5a_0_1229"/>
            <p:cNvSpPr/>
            <p:nvPr/>
          </p:nvSpPr>
          <p:spPr>
            <a:xfrm>
              <a:off x="63459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8" name="Google Shape;1108;g1158e6e1f5a_0_1229"/>
            <p:cNvSpPr txBox="1"/>
            <p:nvPr/>
          </p:nvSpPr>
          <p:spPr>
            <a:xfrm>
              <a:off x="63698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202124"/>
                  </a:solidFill>
                  <a:highlight>
                    <a:srgbClr val="FFFFFF"/>
                  </a:highlight>
                  <a:latin typeface="Trebuchet MS"/>
                  <a:ea typeface="Trebuchet MS"/>
                  <a:cs typeface="Trebuchet MS"/>
                  <a:sym typeface="Trebuchet MS"/>
                </a:rPr>
                <a:t>AI is computer programming that learns and adapts. It can’t solve every problem, but its potential to improve our lives is profound</a:t>
              </a:r>
              <a:endParaRPr sz="1050" i="1">
                <a:solidFill>
                  <a:srgbClr val="181818"/>
                </a:solidFill>
                <a:latin typeface="Trebuchet MS"/>
                <a:ea typeface="Trebuchet MS"/>
                <a:cs typeface="Trebuchet MS"/>
                <a:sym typeface="Trebuchet MS"/>
              </a:endParaRPr>
            </a:p>
          </p:txBody>
        </p:sp>
        <p:sp>
          <p:nvSpPr>
            <p:cNvPr id="1109" name="Google Shape;1109;g1158e6e1f5a_0_1229"/>
            <p:cNvSpPr txBox="1"/>
            <p:nvPr/>
          </p:nvSpPr>
          <p:spPr>
            <a:xfrm>
              <a:off x="70836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Google</a:t>
              </a:r>
              <a:endParaRPr sz="900" b="1">
                <a:solidFill>
                  <a:srgbClr val="181818"/>
                </a:solidFill>
                <a:latin typeface="Trebuchet MS"/>
                <a:ea typeface="Trebuchet MS"/>
                <a:cs typeface="Trebuchet MS"/>
                <a:sym typeface="Trebuchet MS"/>
              </a:endParaRPr>
            </a:p>
          </p:txBody>
        </p:sp>
        <p:pic>
          <p:nvPicPr>
            <p:cNvPr id="1110" name="Google Shape;1110;g1158e6e1f5a_0_1229"/>
            <p:cNvPicPr preferRelativeResize="0"/>
            <p:nvPr/>
          </p:nvPicPr>
          <p:blipFill rotWithShape="1">
            <a:blip r:embed="rId5">
              <a:alphaModFix/>
            </a:blip>
            <a:srcRect l="6315" r="6096"/>
            <a:stretch/>
          </p:blipFill>
          <p:spPr>
            <a:xfrm>
              <a:off x="8320575" y="5335750"/>
              <a:ext cx="526200" cy="522900"/>
            </a:xfrm>
            <a:prstGeom prst="ellipse">
              <a:avLst/>
            </a:prstGeom>
            <a:noFill/>
            <a:ln w="9525" cap="flat" cmpd="sng">
              <a:solidFill>
                <a:srgbClr val="181818"/>
              </a:solidFill>
              <a:prstDash val="solid"/>
              <a:round/>
              <a:headEnd type="none" w="sm" len="sm"/>
              <a:tailEnd type="none" w="sm" len="sm"/>
            </a:ln>
          </p:spPr>
        </p:pic>
      </p:grpSp>
      <p:grpSp>
        <p:nvGrpSpPr>
          <p:cNvPr id="1111" name="Google Shape;1111;g1158e6e1f5a_0_1229"/>
          <p:cNvGrpSpPr/>
          <p:nvPr/>
        </p:nvGrpSpPr>
        <p:grpSpPr>
          <a:xfrm>
            <a:off x="4759481" y="3050146"/>
            <a:ext cx="3356550" cy="1880952"/>
            <a:chOff x="1394475" y="3802750"/>
            <a:chExt cx="4475400" cy="2507935"/>
          </a:xfrm>
        </p:grpSpPr>
        <p:sp>
          <p:nvSpPr>
            <p:cNvPr id="1112" name="Google Shape;1112;g1158e6e1f5a_0_1229"/>
            <p:cNvSpPr/>
            <p:nvPr/>
          </p:nvSpPr>
          <p:spPr>
            <a:xfrm>
              <a:off x="13944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13" name="Google Shape;1113;g1158e6e1f5a_0_1229"/>
            <p:cNvSpPr txBox="1"/>
            <p:nvPr/>
          </p:nvSpPr>
          <p:spPr>
            <a:xfrm>
              <a:off x="14183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capability of a computer system to mimic human-like cognitive functions such as learning and problem-solving</a:t>
              </a:r>
              <a:endParaRPr sz="1050" i="1">
                <a:solidFill>
                  <a:srgbClr val="181818"/>
                </a:solidFill>
                <a:latin typeface="Trebuchet MS"/>
                <a:ea typeface="Trebuchet MS"/>
                <a:cs typeface="Trebuchet MS"/>
                <a:sym typeface="Trebuchet MS"/>
              </a:endParaRPr>
            </a:p>
          </p:txBody>
        </p:sp>
        <p:sp>
          <p:nvSpPr>
            <p:cNvPr id="1114" name="Google Shape;1114;g1158e6e1f5a_0_1229"/>
            <p:cNvSpPr txBox="1"/>
            <p:nvPr/>
          </p:nvSpPr>
          <p:spPr>
            <a:xfrm>
              <a:off x="21321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Microsoft</a:t>
              </a:r>
              <a:endParaRPr sz="900" b="1">
                <a:solidFill>
                  <a:srgbClr val="181818"/>
                </a:solidFill>
                <a:latin typeface="Trebuchet MS"/>
                <a:ea typeface="Trebuchet MS"/>
                <a:cs typeface="Trebuchet MS"/>
                <a:sym typeface="Trebuchet MS"/>
              </a:endParaRPr>
            </a:p>
          </p:txBody>
        </p:sp>
        <p:pic>
          <p:nvPicPr>
            <p:cNvPr id="1115" name="Google Shape;1115;g1158e6e1f5a_0_1229"/>
            <p:cNvPicPr preferRelativeResize="0"/>
            <p:nvPr/>
          </p:nvPicPr>
          <p:blipFill rotWithShape="1">
            <a:blip r:embed="rId6">
              <a:alphaModFix/>
            </a:blip>
            <a:srcRect l="13228" r="11819" b="6655"/>
            <a:stretch/>
          </p:blipFill>
          <p:spPr>
            <a:xfrm>
              <a:off x="3328125" y="5335750"/>
              <a:ext cx="560400" cy="522900"/>
            </a:xfrm>
            <a:prstGeom prst="ellipse">
              <a:avLst/>
            </a:prstGeom>
            <a:noFill/>
            <a:ln w="9525" cap="flat" cmpd="sng">
              <a:solidFill>
                <a:srgbClr val="181818"/>
              </a:solidFill>
              <a:prstDash val="solid"/>
              <a:round/>
              <a:headEnd type="none" w="sm" len="sm"/>
              <a:tailEnd type="none" w="sm" len="sm"/>
            </a:ln>
          </p:spPr>
        </p:pic>
      </p:grpSp>
      <p:sp>
        <p:nvSpPr>
          <p:cNvPr id="3" name="Google Shape;378;p51">
            <a:extLst>
              <a:ext uri="{FF2B5EF4-FFF2-40B4-BE49-F238E27FC236}">
                <a16:creationId xmlns:a16="http://schemas.microsoft.com/office/drawing/2014/main" id="{A46446B0-3490-D72A-B262-C48B129F126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Turing Test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97</a:t>
            </a:fld>
            <a:endParaRPr/>
          </a:p>
        </p:txBody>
      </p:sp>
      <p:pic>
        <p:nvPicPr>
          <p:cNvPr id="5" name="Picture 4">
            <a:extLst>
              <a:ext uri="{FF2B5EF4-FFF2-40B4-BE49-F238E27FC236}">
                <a16:creationId xmlns:a16="http://schemas.microsoft.com/office/drawing/2014/main" id="{D508C5E7-E0D0-4109-8785-5159890D734F}"/>
              </a:ext>
            </a:extLst>
          </p:cNvPr>
          <p:cNvPicPr>
            <a:picLocks noChangeAspect="1"/>
          </p:cNvPicPr>
          <p:nvPr/>
        </p:nvPicPr>
        <p:blipFill>
          <a:blip r:embed="rId3"/>
          <a:stretch>
            <a:fillRect/>
          </a:stretch>
        </p:blipFill>
        <p:spPr>
          <a:xfrm>
            <a:off x="510454" y="1360896"/>
            <a:ext cx="8123093" cy="1497669"/>
          </a:xfrm>
          <a:prstGeom prst="rect">
            <a:avLst/>
          </a:prstGeom>
        </p:spPr>
      </p:pic>
      <p:sp>
        <p:nvSpPr>
          <p:cNvPr id="10" name="TextBox 9">
            <a:extLst>
              <a:ext uri="{FF2B5EF4-FFF2-40B4-BE49-F238E27FC236}">
                <a16:creationId xmlns:a16="http://schemas.microsoft.com/office/drawing/2014/main" id="{272FF760-8F45-4A5E-8EA1-5D3541E4EE91}"/>
              </a:ext>
            </a:extLst>
          </p:cNvPr>
          <p:cNvSpPr txBox="1"/>
          <p:nvPr/>
        </p:nvSpPr>
        <p:spPr>
          <a:xfrm>
            <a:off x="6111803" y="2968503"/>
            <a:ext cx="2521744" cy="253916"/>
          </a:xfrm>
          <a:prstGeom prst="rect">
            <a:avLst/>
          </a:prstGeom>
          <a:noFill/>
        </p:spPr>
        <p:txBody>
          <a:bodyPr wrap="square">
            <a:spAutoFit/>
          </a:bodyPr>
          <a:lstStyle/>
          <a:p>
            <a:r>
              <a:rPr lang="en-US" sz="1050" dirty="0">
                <a:hlinkClick r:id="rId4"/>
              </a:rPr>
              <a:t>https://en.wikipedia.org/wiki/Turing_test</a:t>
            </a:r>
            <a:endParaRPr lang="en-US" sz="1050" dirty="0"/>
          </a:p>
        </p:txBody>
      </p:sp>
    </p:spTree>
    <p:extLst>
      <p:ext uri="{BB962C8B-B14F-4D97-AF65-F5344CB8AC3E}">
        <p14:creationId xmlns:p14="http://schemas.microsoft.com/office/powerpoint/2010/main" val="786936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Machine Learning Examples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See </a:t>
            </a:r>
            <a:r>
              <a:rPr lang="en-US" dirty="0">
                <a:hlinkClick r:id="rId3"/>
              </a:rPr>
              <a:t>https://www.businessinsider.com/shane-wighton-robotic-basketball-hoop-cant-miss-2020-5</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4"/>
              </a:rPr>
              <a:t>https://breakingdefense.com/2020/08/ai-slays-top-f-16-pilot-in-darpa-dogfight-simulation/</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5"/>
              </a:rPr>
              <a:t>https://www.schwab.com/automated-investing/what-is-a-robo-advisor</a:t>
            </a: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98</a:t>
            </a:fld>
            <a:endParaRPr/>
          </a:p>
        </p:txBody>
      </p:sp>
    </p:spTree>
    <p:extLst>
      <p:ext uri="{BB962C8B-B14F-4D97-AF65-F5344CB8AC3E}">
        <p14:creationId xmlns:p14="http://schemas.microsoft.com/office/powerpoint/2010/main" val="177789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Responsible AI</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
        <p:nvSpPr>
          <p:cNvPr id="1296" name="Google Shape;1296;p112"/>
          <p:cNvSpPr txBox="1"/>
          <p:nvPr/>
        </p:nvSpPr>
        <p:spPr>
          <a:xfrm>
            <a:off x="3773860" y="1371675"/>
            <a:ext cx="4572000"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Responsible AI is a discipline that seeks to ensure we are developing and using Machine Learning/AI in a manner that eliminates </a:t>
            </a:r>
            <a:r>
              <a:rPr lang="en-US" sz="1200" dirty="0">
                <a:solidFill>
                  <a:srgbClr val="D4D4D4"/>
                </a:solidFill>
              </a:rPr>
              <a:t>unfair bias and that strikes the proper balance between efficiency and benefits to humankind.</a:t>
            </a: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dirty="0">
                <a:solidFill>
                  <a:srgbClr val="D4D4D4"/>
                </a:solidFill>
              </a:rPr>
              <a:t>Pick one of the examples from the previous slide. In your assigned breakout room, discuss as a group and be prepared to provide the following: 1) what are some benefits that you could see for the greater good from the given application of intelligence in technology, and 2) what are some potential ways that the technology could be abused for less noble purposes.</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605379819"/>
      </p:ext>
    </p:extLst>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1397</TotalTime>
  <Words>9116</Words>
  <Application>Microsoft Office PowerPoint</Application>
  <PresentationFormat>On-screen Show (16:9)</PresentationFormat>
  <Paragraphs>1247</Paragraphs>
  <Slides>174</Slides>
  <Notes>152</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174</vt:i4>
      </vt:variant>
    </vt:vector>
  </HeadingPairs>
  <TitlesOfParts>
    <vt:vector size="186" baseType="lpstr">
      <vt:lpstr>Calibri</vt:lpstr>
      <vt:lpstr>Montserrat</vt:lpstr>
      <vt:lpstr>Helvetica Neue</vt:lpstr>
      <vt:lpstr>Wingdings</vt:lpstr>
      <vt:lpstr>Helvetica Neue Light</vt:lpstr>
      <vt:lpstr>Georgia</vt:lpstr>
      <vt:lpstr>Cambria</vt:lpstr>
      <vt:lpstr>Arial</vt:lpstr>
      <vt:lpstr>Trebuchet MS</vt:lpstr>
      <vt:lpstr>Montserrat Medium</vt:lpstr>
      <vt:lpstr>Georgia Pro Light</vt:lpstr>
      <vt:lpstr>Pluralsight default theme</vt:lpstr>
      <vt:lpstr> Welcome EIC EDGE – Week 3 CI/CD and the Cloud</vt:lpstr>
      <vt:lpstr>Why study these subjects?</vt:lpstr>
      <vt:lpstr>My pledge to you</vt:lpstr>
      <vt:lpstr>Objectives</vt:lpstr>
      <vt:lpstr>Agenda</vt:lpstr>
      <vt:lpstr>Agenda</vt:lpstr>
      <vt:lpstr>How we’re going to work together</vt:lpstr>
      <vt:lpstr>Would you like to play a game?</vt:lpstr>
      <vt:lpstr>Open Discussion</vt:lpstr>
      <vt:lpstr>Hosting Applications in the Cloud</vt:lpstr>
      <vt:lpstr>Infrastructure Options</vt:lpstr>
      <vt:lpstr>Infrastructure Options</vt:lpstr>
      <vt:lpstr>What Are the Options?</vt:lpstr>
      <vt:lpstr>On-Premise</vt:lpstr>
      <vt:lpstr>On-Premise</vt:lpstr>
      <vt:lpstr>On-Premise</vt:lpstr>
      <vt:lpstr>On-Premise</vt:lpstr>
      <vt:lpstr>On-Premise – Discussion</vt:lpstr>
      <vt:lpstr>Public Cloud</vt:lpstr>
      <vt:lpstr>Public Cloud</vt:lpstr>
      <vt:lpstr>Public Cloud</vt:lpstr>
      <vt:lpstr>Public Cloud - Discussion</vt:lpstr>
      <vt:lpstr>At the Edge</vt:lpstr>
      <vt:lpstr>At the Edge</vt:lpstr>
      <vt:lpstr>At the Edge – Layers</vt:lpstr>
      <vt:lpstr>At the Edge</vt:lpstr>
      <vt:lpstr>At the Edge</vt:lpstr>
      <vt:lpstr>At the Edge - Discussion</vt:lpstr>
      <vt:lpstr>Hybrid Cloud</vt:lpstr>
      <vt:lpstr>Hybrid Cloud</vt:lpstr>
      <vt:lpstr>Hybrid Cloud - Discussion</vt:lpstr>
      <vt:lpstr>Hybrid Cloud</vt:lpstr>
      <vt:lpstr>LAB:</vt:lpstr>
      <vt:lpstr>Knowledge Check</vt:lpstr>
      <vt:lpstr>Knowledge Check</vt:lpstr>
      <vt:lpstr>Knowledge Check</vt:lpstr>
      <vt:lpstr>Application Hosting</vt:lpstr>
      <vt:lpstr>Application Hosting</vt:lpstr>
      <vt:lpstr>Application Hosting – An “Interesting” Example?</vt:lpstr>
      <vt:lpstr>What Are the Hosting Options with Cloud?</vt:lpstr>
      <vt:lpstr>Infrastructure-as-a-Service (IaaS)</vt:lpstr>
      <vt:lpstr>Infrastructure-as-a-Service (IaaS)</vt:lpstr>
      <vt:lpstr>DEMO:</vt:lpstr>
      <vt:lpstr>Platform-as-a-Service (PaaS)</vt:lpstr>
      <vt:lpstr>Platform-as-a-Service (PaaS)</vt:lpstr>
      <vt:lpstr>DEMO:</vt:lpstr>
      <vt:lpstr>Serverless / Functions-as-a-Service (FaaS)</vt:lpstr>
      <vt:lpstr>Serverless / Functions-as-a-Service (FaaS)</vt:lpstr>
      <vt:lpstr>DEMO:</vt:lpstr>
      <vt:lpstr>Software-as-a-Service (SaaS)</vt:lpstr>
      <vt:lpstr>Software-as-a-Service (SaaS)</vt:lpstr>
      <vt:lpstr>Pizza-as-a-Service</vt:lpstr>
      <vt:lpstr>Side-by-Side Comparison</vt:lpstr>
      <vt:lpstr>Containerization in the Cloud</vt:lpstr>
      <vt:lpstr>DEMO:</vt:lpstr>
      <vt:lpstr>Which One is Better?</vt:lpstr>
      <vt:lpstr>Which One is Better?</vt:lpstr>
      <vt:lpstr>LAB:</vt:lpstr>
      <vt:lpstr>Knowledge Check</vt:lpstr>
      <vt:lpstr>Knowledge Check</vt:lpstr>
      <vt:lpstr>Knowledge Check</vt:lpstr>
      <vt:lpstr>Cloud Native Options in AWS</vt:lpstr>
      <vt:lpstr>Cloud Native Services</vt:lpstr>
      <vt:lpstr>Cloud Native Services</vt:lpstr>
      <vt:lpstr>Cloud Native Services</vt:lpstr>
      <vt:lpstr>Developing for Cloud</vt:lpstr>
      <vt:lpstr>Compute in AWS</vt:lpstr>
      <vt:lpstr>LAB:</vt:lpstr>
      <vt:lpstr>LAB:</vt:lpstr>
      <vt:lpstr>Storage in AWS</vt:lpstr>
      <vt:lpstr>LAB:</vt:lpstr>
      <vt:lpstr>Networking in AWS</vt:lpstr>
      <vt:lpstr>Database in AWS</vt:lpstr>
      <vt:lpstr>LAB:</vt:lpstr>
      <vt:lpstr>Other in AWS</vt:lpstr>
      <vt:lpstr>Developing on Cloud</vt:lpstr>
      <vt:lpstr>LAB:</vt:lpstr>
      <vt:lpstr>TBD</vt:lpstr>
      <vt:lpstr>Data Management Lifecycle</vt:lpstr>
      <vt:lpstr>Data Management – Stages</vt:lpstr>
      <vt:lpstr>Data Ingestion</vt:lpstr>
      <vt:lpstr>Data Ingestion</vt:lpstr>
      <vt:lpstr>Data Ingestion</vt:lpstr>
      <vt:lpstr>Data Ingestion – What About the Edge?</vt:lpstr>
      <vt:lpstr>Data Scrubbing &amp; Normalization</vt:lpstr>
      <vt:lpstr>Data Scrubbing &amp; Normalization</vt:lpstr>
      <vt:lpstr>Data Scrubbing &amp; Normalization</vt:lpstr>
      <vt:lpstr>Data Scrubbing &amp; Normalization – What About the Edge?</vt:lpstr>
      <vt:lpstr>Data Aggregation</vt:lpstr>
      <vt:lpstr>Data Aggregation</vt:lpstr>
      <vt:lpstr>Data Aggregation – What About the Edge?</vt:lpstr>
      <vt:lpstr>Data Analysis &amp; Intelligence Gathering</vt:lpstr>
      <vt:lpstr>Data Analysis &amp; Intelligence Gathering</vt:lpstr>
      <vt:lpstr>Data Analysis &amp; Intelligence Gathering</vt:lpstr>
      <vt:lpstr>Data Analysis &amp; Intelligence Gathering</vt:lpstr>
      <vt:lpstr>Overview - What is AI?</vt:lpstr>
      <vt:lpstr>The Turing Test</vt:lpstr>
      <vt:lpstr>Machine Learning Examples</vt:lpstr>
      <vt:lpstr>LAB:</vt:lpstr>
      <vt:lpstr>Types of Machine Learning</vt:lpstr>
      <vt:lpstr>Types of Machine Learning</vt:lpstr>
      <vt:lpstr>Types of Machine Learning</vt:lpstr>
      <vt:lpstr>Types of Machine Learning</vt:lpstr>
      <vt:lpstr>DEMO</vt:lpstr>
      <vt:lpstr>DEMO</vt:lpstr>
      <vt:lpstr>TBD</vt:lpstr>
      <vt:lpstr>Operating in the Cloud</vt:lpstr>
      <vt:lpstr>Monitoring in the Cloud</vt:lpstr>
      <vt:lpstr>Monitoring in the Cloud</vt:lpstr>
      <vt:lpstr>Endpoint Protection &amp; Security</vt:lpstr>
      <vt:lpstr>Endpoint Protection &amp; Security</vt:lpstr>
      <vt:lpstr>Endpoint Protection &amp; Security</vt:lpstr>
      <vt:lpstr>Endpoint Protection &amp; Security</vt:lpstr>
      <vt:lpstr>DEMO</vt:lpstr>
      <vt:lpstr>Cloud Modernization</vt:lpstr>
      <vt:lpstr>Application Portfolio Assessment</vt:lpstr>
      <vt:lpstr>Banking App – Current State</vt:lpstr>
      <vt:lpstr>The 6 R’s – Application Migration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vt:lpstr>
      <vt:lpstr>Banking App</vt:lpstr>
      <vt:lpstr>TBD</vt:lpstr>
      <vt:lpstr>CI/CD in AWS</vt:lpstr>
      <vt:lpstr>What a difference 45 minutes can make!!</vt:lpstr>
      <vt:lpstr>How Long Does it Take for a Company to Go Bankrupt?</vt:lpstr>
      <vt:lpstr>Knight Capital Group – What Happened?</vt:lpstr>
      <vt:lpstr>Moment of Reflection</vt:lpstr>
      <vt:lpstr>DevOps – What it is &amp; why it’s valuable</vt:lpstr>
      <vt:lpstr>Approach Used In the “Olden” Times</vt:lpstr>
      <vt:lpstr>DevOps – The New Way</vt:lpstr>
      <vt:lpstr>DevOps – The Three Ways</vt:lpstr>
      <vt:lpstr>DevOps – The Three Ways</vt:lpstr>
      <vt:lpstr>DevOps – The Three Ways</vt:lpstr>
      <vt:lpstr>Continuous Delivery</vt:lpstr>
      <vt:lpstr>Continuous Delivery</vt:lpstr>
      <vt:lpstr>Continuous Integration</vt:lpstr>
      <vt:lpstr>Continuous Integration</vt:lpstr>
      <vt:lpstr>Continuous Integration</vt:lpstr>
      <vt:lpstr>Continuous Integration</vt:lpstr>
      <vt:lpstr>Continuous Testing</vt:lpstr>
      <vt:lpstr>Continuous Testing</vt:lpstr>
      <vt:lpstr>Continuous Testing</vt:lpstr>
      <vt:lpstr>Continuous Deployment</vt:lpstr>
      <vt:lpstr>Continuous Deployment</vt:lpstr>
      <vt:lpstr>Continuous Deployment</vt:lpstr>
      <vt:lpstr>Continuous Deployment</vt:lpstr>
      <vt:lpstr>Continuous Deployment</vt:lpstr>
      <vt:lpstr>LAB:</vt:lpstr>
      <vt:lpstr>So, What Went Wrong?</vt:lpstr>
      <vt:lpstr>Building Blocks &amp; Knight Capital Group</vt:lpstr>
      <vt:lpstr>TBD</vt:lpstr>
      <vt:lpstr>AWS CodeBuild – The What &amp; How</vt:lpstr>
      <vt:lpstr>TBD</vt:lpstr>
      <vt:lpstr>LAB:</vt:lpstr>
      <vt:lpstr>LAB:</vt:lpstr>
      <vt:lpstr>DEMO</vt:lpstr>
      <vt:lpstr>AWS CodePipeline – The What &amp; How</vt:lpstr>
      <vt:lpstr>TBD</vt:lpstr>
      <vt:lpstr>LAB:</vt:lpstr>
      <vt:lpstr>DEMO</vt:lpstr>
      <vt:lpstr>LAB:</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173</cp:revision>
  <dcterms:modified xsi:type="dcterms:W3CDTF">2022-11-08T17:47:01Z</dcterms:modified>
</cp:coreProperties>
</file>